
<file path=[Content_Types].xml><?xml version="1.0" encoding="utf-8"?>
<Types xmlns="http://schemas.openxmlformats.org/package/2006/content-types">
  <Default Extension="jpeg" ContentType="image/jpe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wdp" ContentType="image/vnd.ms-photo"/>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5" r:id="rId3"/>
  </p:sldMasterIdLst>
  <p:notesMasterIdLst>
    <p:notesMasterId r:id="rId32"/>
  </p:notesMasterIdLst>
  <p:sldIdLst>
    <p:sldId id="256" r:id="rId4"/>
    <p:sldId id="274" r:id="rId5"/>
    <p:sldId id="258" r:id="rId6"/>
    <p:sldId id="282" r:id="rId7"/>
    <p:sldId id="1702" r:id="rId8"/>
    <p:sldId id="1703" r:id="rId9"/>
    <p:sldId id="288" r:id="rId10"/>
    <p:sldId id="285" r:id="rId11"/>
    <p:sldId id="291" r:id="rId12"/>
    <p:sldId id="284" r:id="rId13"/>
    <p:sldId id="286" r:id="rId14"/>
    <p:sldId id="287" r:id="rId15"/>
    <p:sldId id="1733" r:id="rId16"/>
    <p:sldId id="292" r:id="rId17"/>
    <p:sldId id="1742" r:id="rId18"/>
    <p:sldId id="1743" r:id="rId19"/>
    <p:sldId id="1745" r:id="rId20"/>
    <p:sldId id="1744" r:id="rId21"/>
    <p:sldId id="296" r:id="rId22"/>
    <p:sldId id="293" r:id="rId23"/>
    <p:sldId id="1746" r:id="rId24"/>
    <p:sldId id="1747" r:id="rId25"/>
    <p:sldId id="1749" r:id="rId26"/>
    <p:sldId id="1750" r:id="rId27"/>
    <p:sldId id="299" r:id="rId28"/>
    <p:sldId id="301" r:id="rId29"/>
    <p:sldId id="300" r:id="rId30"/>
    <p:sldId id="261" r:id="rId31"/>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A40000"/>
    <a:srgbClr val="9E0000"/>
    <a:srgbClr val="C7450B"/>
    <a:srgbClr val="E24E0C"/>
    <a:srgbClr val="DC6140"/>
    <a:srgbClr val="E60000"/>
    <a:srgbClr val="C9670D"/>
    <a:srgbClr val="66B5C9"/>
    <a:srgbClr val="EDB1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182" autoAdjust="0"/>
  </p:normalViewPr>
  <p:slideViewPr>
    <p:cSldViewPr snapToGrid="0">
      <p:cViewPr varScale="1">
        <p:scale>
          <a:sx n="105" d="100"/>
          <a:sy n="105" d="100"/>
        </p:scale>
        <p:origin x="168" y="102"/>
      </p:cViewPr>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6" Type="http://schemas.openxmlformats.org/officeDocument/2006/relationships/tags" Target="tags/tag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notesMaster" Target="notesMasters/notes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tx2"/>
                </a:solidFill>
                <a:latin typeface="+mn-lt"/>
                <a:ea typeface="+mn-ea"/>
                <a:cs typeface="+mn-cs"/>
              </a:defRPr>
            </a:pPr>
            <a:r>
              <a:rPr lang="en-US" altLang="zh-CN" dirty="0" smtClean="0"/>
              <a:t>Test Time</a:t>
            </a:r>
            <a:endParaRPr lang="zh-CN" dirty="0"/>
          </a:p>
        </c:rich>
      </c:tx>
      <c:layout/>
      <c:overlay val="0"/>
      <c:spPr>
        <a:noFill/>
        <a:ln>
          <a:noFill/>
        </a:ln>
        <a:effectLst/>
      </c:spPr>
    </c:title>
    <c:autoTitleDeleted val="0"/>
    <c:plotArea>
      <c:layout>
        <c:manualLayout>
          <c:layoutTarget val="inner"/>
          <c:xMode val="edge"/>
          <c:yMode val="edge"/>
          <c:x val="0.045771875"/>
          <c:y val="0.111093743165985"/>
          <c:w val="0.937040625"/>
          <c:h val="0.750170327868459"/>
        </c:manualLayout>
      </c:layout>
      <c:barChart>
        <c:barDir val="col"/>
        <c:grouping val="clustered"/>
        <c:varyColors val="0"/>
        <c:ser>
          <c:idx val="0"/>
          <c:order val="0"/>
          <c:tx>
            <c:strRef>
              <c:f>Sheet1!$B$1</c:f>
              <c:strCache>
                <c:ptCount val="1"/>
                <c:pt idx="0">
                  <c:v>MFCC</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delete val="1"/>
          </c:dLbls>
          <c:cat>
            <c:strRef>
              <c:f>Sheet1!$A$2</c:f>
              <c:strCache>
                <c:ptCount val="1"/>
                <c:pt idx="0">
                  <c:v>time(s)</c:v>
                </c:pt>
              </c:strCache>
            </c:strRef>
          </c:cat>
          <c:val>
            <c:numRef>
              <c:f>Sheet1!$B$2</c:f>
              <c:numCache>
                <c:formatCode>General</c:formatCode>
                <c:ptCount val="1"/>
                <c:pt idx="0">
                  <c:v>33.38</c:v>
                </c:pt>
              </c:numCache>
            </c:numRef>
          </c:val>
        </c:ser>
        <c:ser>
          <c:idx val="1"/>
          <c:order val="1"/>
          <c:tx>
            <c:strRef>
              <c:f>Sheet1!$C$1</c:f>
              <c:strCache>
                <c:ptCount val="1"/>
                <c:pt idx="0">
                  <c:v>PLP</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delete val="1"/>
          </c:dLbls>
          <c:cat>
            <c:strRef>
              <c:f>Sheet1!$A$2</c:f>
              <c:strCache>
                <c:ptCount val="1"/>
                <c:pt idx="0">
                  <c:v>time(s)</c:v>
                </c:pt>
              </c:strCache>
            </c:strRef>
          </c:cat>
          <c:val>
            <c:numRef>
              <c:f>Sheet1!$C$2</c:f>
              <c:numCache>
                <c:formatCode>General</c:formatCode>
                <c:ptCount val="1"/>
                <c:pt idx="0">
                  <c:v>41.78</c:v>
                </c:pt>
              </c:numCache>
            </c:numRef>
          </c:val>
        </c:ser>
        <c:ser>
          <c:idx val="2"/>
          <c:order val="2"/>
          <c:tx>
            <c:strRef>
              <c:f>Sheet1!$D$1</c:f>
              <c:strCache>
                <c:ptCount val="1"/>
                <c:pt idx="0">
                  <c:v>MFCC_delta</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delete val="1"/>
          </c:dLbls>
          <c:cat>
            <c:strRef>
              <c:f>Sheet1!$A$2</c:f>
              <c:strCache>
                <c:ptCount val="1"/>
                <c:pt idx="0">
                  <c:v>time(s)</c:v>
                </c:pt>
              </c:strCache>
            </c:strRef>
          </c:cat>
          <c:val>
            <c:numRef>
              <c:f>Sheet1!$D$2</c:f>
              <c:numCache>
                <c:formatCode>General</c:formatCode>
                <c:ptCount val="1"/>
                <c:pt idx="0">
                  <c:v>44.23</c:v>
                </c:pt>
              </c:numCache>
            </c:numRef>
          </c:val>
        </c:ser>
        <c:ser>
          <c:idx val="3"/>
          <c:order val="3"/>
          <c:tx>
            <c:strRef>
              <c:f>Sheet1!$E$1</c:f>
              <c:strCache>
                <c:ptCount val="1"/>
                <c:pt idx="0">
                  <c:v>PLP_delta</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dLbls>
            <c:delete val="1"/>
          </c:dLbls>
          <c:cat>
            <c:strRef>
              <c:f>Sheet1!$A$2</c:f>
              <c:strCache>
                <c:ptCount val="1"/>
                <c:pt idx="0">
                  <c:v>time(s)</c:v>
                </c:pt>
              </c:strCache>
            </c:strRef>
          </c:cat>
          <c:val>
            <c:numRef>
              <c:f>Sheet1!$E$2</c:f>
              <c:numCache>
                <c:formatCode>General</c:formatCode>
                <c:ptCount val="1"/>
                <c:pt idx="0">
                  <c:v>52.9</c:v>
                </c:pt>
              </c:numCache>
            </c:numRef>
          </c:val>
        </c:ser>
        <c:ser>
          <c:idx val="4"/>
          <c:order val="4"/>
          <c:tx>
            <c:strRef>
              <c:f>Sheet1!$F$1</c:f>
              <c:strCache>
                <c:ptCount val="1"/>
                <c:pt idx="0">
                  <c:v>MFCC_PLP</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invertIfNegative val="0"/>
          <c:dLbls>
            <c:delete val="1"/>
          </c:dLbls>
          <c:cat>
            <c:strRef>
              <c:f>Sheet1!$A$2</c:f>
              <c:strCache>
                <c:ptCount val="1"/>
                <c:pt idx="0">
                  <c:v>time(s)</c:v>
                </c:pt>
              </c:strCache>
            </c:strRef>
          </c:cat>
          <c:val>
            <c:numRef>
              <c:f>Sheet1!$F$2</c:f>
              <c:numCache>
                <c:formatCode>General</c:formatCode>
                <c:ptCount val="1"/>
                <c:pt idx="0">
                  <c:v>32.14</c:v>
                </c:pt>
              </c:numCache>
            </c:numRef>
          </c:val>
        </c:ser>
        <c:dLbls>
          <c:showLegendKey val="0"/>
          <c:showVal val="0"/>
          <c:showCatName val="0"/>
          <c:showSerName val="0"/>
          <c:showPercent val="0"/>
          <c:showBubbleSize val="0"/>
        </c:dLbls>
        <c:gapWidth val="100"/>
        <c:overlap val="-24"/>
        <c:axId val="2146086512"/>
        <c:axId val="84202688"/>
      </c:barChart>
      <c:catAx>
        <c:axId val="214608651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2"/>
                </a:solidFill>
                <a:latin typeface="+mn-lt"/>
                <a:ea typeface="+mn-ea"/>
                <a:cs typeface="+mn-cs"/>
              </a:defRPr>
            </a:pPr>
          </a:p>
        </c:txPr>
        <c:crossAx val="84202688"/>
        <c:crosses val="autoZero"/>
        <c:auto val="1"/>
        <c:lblAlgn val="ctr"/>
        <c:lblOffset val="100"/>
        <c:noMultiLvlLbl val="0"/>
      </c:catAx>
      <c:valAx>
        <c:axId val="8420268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2"/>
                </a:solidFill>
                <a:latin typeface="+mn-lt"/>
                <a:ea typeface="+mn-ea"/>
                <a:cs typeface="+mn-cs"/>
              </a:defRPr>
            </a:pPr>
          </a:p>
        </c:txPr>
        <c:crossAx val="21460865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2"/>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tx2"/>
                </a:solidFill>
                <a:latin typeface="+mn-lt"/>
                <a:ea typeface="+mn-ea"/>
                <a:cs typeface="+mn-cs"/>
              </a:defRPr>
            </a:pPr>
            <a:r>
              <a:rPr lang="en-US" altLang="zh-CN" dirty="0" smtClean="0"/>
              <a:t>Test Accuracy</a:t>
            </a:r>
            <a:endParaRPr lang="zh-CN"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MFCC</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delete val="1"/>
          </c:dLbls>
          <c:cat>
            <c:strRef>
              <c:f>Sheet1!$A$2</c:f>
              <c:strCache>
                <c:ptCount val="1"/>
                <c:pt idx="0">
                  <c:v>Test accuracy(%)</c:v>
                </c:pt>
              </c:strCache>
            </c:strRef>
          </c:cat>
          <c:val>
            <c:numRef>
              <c:f>Sheet1!$B$2</c:f>
              <c:numCache>
                <c:formatCode>General</c:formatCode>
                <c:ptCount val="1"/>
                <c:pt idx="0">
                  <c:v>100</c:v>
                </c:pt>
              </c:numCache>
            </c:numRef>
          </c:val>
        </c:ser>
        <c:ser>
          <c:idx val="1"/>
          <c:order val="1"/>
          <c:tx>
            <c:strRef>
              <c:f>Sheet1!$C$1</c:f>
              <c:strCache>
                <c:ptCount val="1"/>
                <c:pt idx="0">
                  <c:v>PLP</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delete val="1"/>
          </c:dLbls>
          <c:cat>
            <c:strRef>
              <c:f>Sheet1!$A$2</c:f>
              <c:strCache>
                <c:ptCount val="1"/>
                <c:pt idx="0">
                  <c:v>Test accuracy(%)</c:v>
                </c:pt>
              </c:strCache>
            </c:strRef>
          </c:cat>
          <c:val>
            <c:numRef>
              <c:f>Sheet1!$C$2</c:f>
              <c:numCache>
                <c:formatCode>General</c:formatCode>
                <c:ptCount val="1"/>
                <c:pt idx="0">
                  <c:v>96.98</c:v>
                </c:pt>
              </c:numCache>
            </c:numRef>
          </c:val>
        </c:ser>
        <c:ser>
          <c:idx val="2"/>
          <c:order val="2"/>
          <c:tx>
            <c:strRef>
              <c:f>Sheet1!$D$1</c:f>
              <c:strCache>
                <c:ptCount val="1"/>
                <c:pt idx="0">
                  <c:v>MFCC_delta</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delete val="1"/>
          </c:dLbls>
          <c:cat>
            <c:strRef>
              <c:f>Sheet1!$A$2</c:f>
              <c:strCache>
                <c:ptCount val="1"/>
                <c:pt idx="0">
                  <c:v>Test accuracy(%)</c:v>
                </c:pt>
              </c:strCache>
            </c:strRef>
          </c:cat>
          <c:val>
            <c:numRef>
              <c:f>Sheet1!$D$2</c:f>
              <c:numCache>
                <c:formatCode>General</c:formatCode>
                <c:ptCount val="1"/>
                <c:pt idx="0">
                  <c:v>98.58</c:v>
                </c:pt>
              </c:numCache>
            </c:numRef>
          </c:val>
        </c:ser>
        <c:ser>
          <c:idx val="3"/>
          <c:order val="3"/>
          <c:tx>
            <c:strRef>
              <c:f>Sheet1!$E$1</c:f>
              <c:strCache>
                <c:ptCount val="1"/>
                <c:pt idx="0">
                  <c:v>PLP_delta</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dLbls>
            <c:delete val="1"/>
          </c:dLbls>
          <c:cat>
            <c:strRef>
              <c:f>Sheet1!$A$2</c:f>
              <c:strCache>
                <c:ptCount val="1"/>
                <c:pt idx="0">
                  <c:v>Test accuracy(%)</c:v>
                </c:pt>
              </c:strCache>
            </c:strRef>
          </c:cat>
          <c:val>
            <c:numRef>
              <c:f>Sheet1!$E$2</c:f>
              <c:numCache>
                <c:formatCode>General</c:formatCode>
                <c:ptCount val="1"/>
                <c:pt idx="0">
                  <c:v>95.84</c:v>
                </c:pt>
              </c:numCache>
            </c:numRef>
          </c:val>
        </c:ser>
        <c:ser>
          <c:idx val="4"/>
          <c:order val="4"/>
          <c:tx>
            <c:strRef>
              <c:f>Sheet1!$F$1</c:f>
              <c:strCache>
                <c:ptCount val="1"/>
                <c:pt idx="0">
                  <c:v>MFCC_PLP</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invertIfNegative val="0"/>
          <c:dLbls>
            <c:delete val="1"/>
          </c:dLbls>
          <c:cat>
            <c:strRef>
              <c:f>Sheet1!$A$2</c:f>
              <c:strCache>
                <c:ptCount val="1"/>
                <c:pt idx="0">
                  <c:v>Test accuracy(%)</c:v>
                </c:pt>
              </c:strCache>
            </c:strRef>
          </c:cat>
          <c:val>
            <c:numRef>
              <c:f>Sheet1!$F$2</c:f>
              <c:numCache>
                <c:formatCode>General</c:formatCode>
                <c:ptCount val="1"/>
                <c:pt idx="0">
                  <c:v>98.68</c:v>
                </c:pt>
              </c:numCache>
            </c:numRef>
          </c:val>
        </c:ser>
        <c:dLbls>
          <c:showLegendKey val="0"/>
          <c:showVal val="0"/>
          <c:showCatName val="0"/>
          <c:showSerName val="0"/>
          <c:showPercent val="0"/>
          <c:showBubbleSize val="0"/>
        </c:dLbls>
        <c:gapWidth val="100"/>
        <c:overlap val="-24"/>
        <c:axId val="2146086512"/>
        <c:axId val="84202688"/>
      </c:barChart>
      <c:catAx>
        <c:axId val="214608651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2"/>
                </a:solidFill>
                <a:latin typeface="+mn-lt"/>
                <a:ea typeface="+mn-ea"/>
                <a:cs typeface="+mn-cs"/>
              </a:defRPr>
            </a:pPr>
          </a:p>
        </c:txPr>
        <c:crossAx val="84202688"/>
        <c:crosses val="autoZero"/>
        <c:auto val="1"/>
        <c:lblAlgn val="ctr"/>
        <c:lblOffset val="100"/>
        <c:noMultiLvlLbl val="0"/>
      </c:catAx>
      <c:valAx>
        <c:axId val="8420268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2"/>
                </a:solidFill>
                <a:latin typeface="+mn-lt"/>
                <a:ea typeface="+mn-ea"/>
                <a:cs typeface="+mn-cs"/>
              </a:defRPr>
            </a:pPr>
          </a:p>
        </c:txPr>
        <c:crossAx val="21460865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2"/>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ltLang="zh-CN" dirty="0" smtClean="0"/>
              <a:t>Test</a:t>
            </a:r>
            <a:r>
              <a:rPr lang="en-US" altLang="zh-CN" baseline="0" dirty="0" smtClean="0"/>
              <a:t> Accuracy</a:t>
            </a:r>
            <a:endParaRPr lang="zh-CN" alt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MFCC</c:v>
                </c:pt>
              </c:strCache>
            </c:strRef>
          </c:tx>
          <c:spPr>
            <a:solidFill>
              <a:schemeClr val="accent1"/>
            </a:solidFill>
            <a:ln>
              <a:noFill/>
            </a:ln>
            <a:effectLst/>
          </c:spPr>
          <c:invertIfNegative val="0"/>
          <c:dLbls>
            <c:delete val="1"/>
          </c:dLbls>
          <c:cat>
            <c:numRef>
              <c:f>Sheet1!$A$2:$A$7</c:f>
              <c:numCache>
                <c:formatCode>General</c:formatCode>
                <c:ptCount val="6"/>
                <c:pt idx="0">
                  <c:v>1</c:v>
                </c:pt>
                <c:pt idx="1">
                  <c:v>4</c:v>
                </c:pt>
                <c:pt idx="2">
                  <c:v>5</c:v>
                </c:pt>
                <c:pt idx="3">
                  <c:v>6</c:v>
                </c:pt>
                <c:pt idx="4">
                  <c:v>7</c:v>
                </c:pt>
                <c:pt idx="5">
                  <c:v>8</c:v>
                </c:pt>
              </c:numCache>
            </c:numRef>
          </c:cat>
          <c:val>
            <c:numRef>
              <c:f>Sheet1!$B$2:$B$7</c:f>
              <c:numCache>
                <c:formatCode>General</c:formatCode>
                <c:ptCount val="6"/>
                <c:pt idx="0">
                  <c:v>99.13</c:v>
                </c:pt>
                <c:pt idx="1">
                  <c:v>100</c:v>
                </c:pt>
                <c:pt idx="2">
                  <c:v>100</c:v>
                </c:pt>
                <c:pt idx="3">
                  <c:v>100</c:v>
                </c:pt>
                <c:pt idx="4">
                  <c:v>100</c:v>
                </c:pt>
                <c:pt idx="5">
                  <c:v>100</c:v>
                </c:pt>
              </c:numCache>
            </c:numRef>
          </c:val>
        </c:ser>
        <c:ser>
          <c:idx val="1"/>
          <c:order val="1"/>
          <c:tx>
            <c:strRef>
              <c:f>Sheet1!$C$1</c:f>
              <c:strCache>
                <c:ptCount val="1"/>
                <c:pt idx="0">
                  <c:v>PLP</c:v>
                </c:pt>
              </c:strCache>
            </c:strRef>
          </c:tx>
          <c:spPr>
            <a:solidFill>
              <a:schemeClr val="accent2"/>
            </a:solidFill>
            <a:ln>
              <a:noFill/>
            </a:ln>
            <a:effectLst/>
          </c:spPr>
          <c:invertIfNegative val="0"/>
          <c:dLbls>
            <c:delete val="1"/>
          </c:dLbls>
          <c:cat>
            <c:numRef>
              <c:f>Sheet1!$A$2:$A$7</c:f>
              <c:numCache>
                <c:formatCode>General</c:formatCode>
                <c:ptCount val="6"/>
                <c:pt idx="0">
                  <c:v>1</c:v>
                </c:pt>
                <c:pt idx="1">
                  <c:v>4</c:v>
                </c:pt>
                <c:pt idx="2">
                  <c:v>5</c:v>
                </c:pt>
                <c:pt idx="3">
                  <c:v>6</c:v>
                </c:pt>
                <c:pt idx="4">
                  <c:v>7</c:v>
                </c:pt>
                <c:pt idx="5">
                  <c:v>8</c:v>
                </c:pt>
              </c:numCache>
            </c:numRef>
          </c:cat>
          <c:val>
            <c:numRef>
              <c:f>Sheet1!$C$2:$C$7</c:f>
              <c:numCache>
                <c:formatCode>General</c:formatCode>
                <c:ptCount val="6"/>
                <c:pt idx="1">
                  <c:v>33.2</c:v>
                </c:pt>
                <c:pt idx="2">
                  <c:v>69.91</c:v>
                </c:pt>
                <c:pt idx="3">
                  <c:v>83.51</c:v>
                </c:pt>
                <c:pt idx="4">
                  <c:v>95.19</c:v>
                </c:pt>
                <c:pt idx="5">
                  <c:v>96.73</c:v>
                </c:pt>
              </c:numCache>
            </c:numRef>
          </c:val>
        </c:ser>
        <c:dLbls>
          <c:showLegendKey val="0"/>
          <c:showVal val="0"/>
          <c:showCatName val="0"/>
          <c:showSerName val="0"/>
          <c:showPercent val="0"/>
          <c:showBubbleSize val="0"/>
        </c:dLbls>
        <c:gapWidth val="219"/>
        <c:overlap val="-27"/>
        <c:axId val="188139440"/>
        <c:axId val="188151920"/>
      </c:barChart>
      <c:catAx>
        <c:axId val="188139440"/>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r>
                  <a:rPr lang="en-US" altLang="zh-CN" dirty="0" smtClean="0"/>
                  <a:t>GMM  </a:t>
                </a:r>
                <a:r>
                  <a:rPr lang="en-US" altLang="zh-CN" dirty="0" err="1" smtClean="0"/>
                  <a:t>n_components</a:t>
                </a:r>
                <a:endParaRPr lang="zh-CN" altLang="en-US" dirty="0"/>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88151920"/>
        <c:crosses val="autoZero"/>
        <c:auto val="1"/>
        <c:lblAlgn val="ctr"/>
        <c:lblOffset val="100"/>
        <c:noMultiLvlLbl val="0"/>
      </c:catAx>
      <c:valAx>
        <c:axId val="188151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8813944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image" Target="../media/image13.jpeg"/><Relationship Id="rId6" Type="http://schemas.openxmlformats.org/officeDocument/2006/relationships/image" Target="../media/image12.jpeg"/><Relationship Id="rId5" Type="http://schemas.openxmlformats.org/officeDocument/2006/relationships/image" Target="../media/image11.jpeg"/><Relationship Id="rId4" Type="http://schemas.microsoft.com/office/2007/relationships/hdphoto" Target="../media/image10.wdp"/><Relationship Id="rId3" Type="http://schemas.openxmlformats.org/officeDocument/2006/relationships/image" Target="../media/image9.pn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5" Type="http://schemas.microsoft.com/office/2007/relationships/hdphoto" Target="../media/image10.wdp"/><Relationship Id="rId4" Type="http://schemas.openxmlformats.org/officeDocument/2006/relationships/image" Target="../media/image9.png"/><Relationship Id="rId3" Type="http://schemas.openxmlformats.org/officeDocument/2006/relationships/hyperlink" Target="http://www.officeplus.cn/Template/Home.shtml" TargetMode="External"/><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userDrawn="1">
  <p:cSld name="标题幻灯片">
    <p:spTree>
      <p:nvGrpSpPr>
        <p:cNvPr id="1" name=""/>
        <p:cNvGrpSpPr/>
        <p:nvPr/>
      </p:nvGrpSpPr>
      <p:grpSpPr>
        <a:xfrm>
          <a:off x="0" y="0"/>
          <a:ext cx="0" cy="0"/>
          <a:chOff x="0" y="0"/>
          <a:chExt cx="0" cy="0"/>
        </a:xfrm>
      </p:grpSpPr>
      <p:sp>
        <p:nvSpPr>
          <p:cNvPr id="5" name="Rectangle 5"/>
          <p:cNvSpPr>
            <a:spLocks noChangeArrowheads="1"/>
          </p:cNvSpPr>
          <p:nvPr userDrawn="1"/>
        </p:nvSpPr>
        <p:spPr bwMode="auto">
          <a:xfrm>
            <a:off x="-1588" y="0"/>
            <a:ext cx="12198350" cy="6862763"/>
          </a:xfrm>
          <a:prstGeom prst="rect">
            <a:avLst/>
          </a:prstGeom>
          <a:solidFill>
            <a:srgbClr val="2319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矩形 19"/>
          <p:cNvSpPr/>
          <p:nvPr userDrawn="1"/>
        </p:nvSpPr>
        <p:spPr>
          <a:xfrm>
            <a:off x="5289551" y="4366341"/>
            <a:ext cx="6230937" cy="1681241"/>
          </a:xfrm>
          <a:prstGeom prst="rect">
            <a:avLst/>
          </a:prstGeom>
          <a:blipFill>
            <a:blip r:embed="rId2"/>
            <a:srcRect/>
            <a:stretch>
              <a:fillRect t="-54500" b="-53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6"/>
          <p:cNvSpPr>
            <a:spLocks noChangeArrowheads="1"/>
          </p:cNvSpPr>
          <p:nvPr userDrawn="1"/>
        </p:nvSpPr>
        <p:spPr bwMode="auto">
          <a:xfrm>
            <a:off x="-1588" y="0"/>
            <a:ext cx="1219835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 name="Freeform 7"/>
          <p:cNvSpPr/>
          <p:nvPr userDrawn="1"/>
        </p:nvSpPr>
        <p:spPr bwMode="auto">
          <a:xfrm>
            <a:off x="4057650" y="5035550"/>
            <a:ext cx="288925" cy="290513"/>
          </a:xfrm>
          <a:custGeom>
            <a:avLst/>
            <a:gdLst>
              <a:gd name="T0" fmla="*/ 0 w 182"/>
              <a:gd name="T1" fmla="*/ 0 h 183"/>
              <a:gd name="T2" fmla="*/ 0 w 182"/>
              <a:gd name="T3" fmla="*/ 183 h 183"/>
              <a:gd name="T4" fmla="*/ 182 w 182"/>
              <a:gd name="T5" fmla="*/ 183 h 183"/>
              <a:gd name="T6" fmla="*/ 0 w 182"/>
              <a:gd name="T7" fmla="*/ 0 h 183"/>
            </a:gdLst>
            <a:ahLst/>
            <a:cxnLst>
              <a:cxn ang="0">
                <a:pos x="T0" y="T1"/>
              </a:cxn>
              <a:cxn ang="0">
                <a:pos x="T2" y="T3"/>
              </a:cxn>
              <a:cxn ang="0">
                <a:pos x="T4" y="T5"/>
              </a:cxn>
              <a:cxn ang="0">
                <a:pos x="T6" y="T7"/>
              </a:cxn>
            </a:cxnLst>
            <a:rect l="0" t="0" r="r" b="b"/>
            <a:pathLst>
              <a:path w="182" h="183">
                <a:moveTo>
                  <a:pt x="0" y="0"/>
                </a:moveTo>
                <a:lnTo>
                  <a:pt x="0" y="183"/>
                </a:lnTo>
                <a:lnTo>
                  <a:pt x="182" y="183"/>
                </a:lnTo>
                <a:lnTo>
                  <a:pt x="0" y="0"/>
                </a:lnTo>
                <a:close/>
              </a:path>
            </a:pathLst>
          </a:custGeom>
          <a:solidFill>
            <a:schemeClr val="accent6">
              <a:lumMod val="40000"/>
              <a:lumOff val="60000"/>
            </a:schemeClr>
          </a:solidFill>
          <a:ln>
            <a:noFill/>
          </a:ln>
        </p:spPr>
        <p:txBody>
          <a:bodyPr vert="horz" wrap="square" lIns="91440" tIns="45720" rIns="91440" bIns="45720" numCol="1" anchor="t" anchorCtr="0" compatLnSpc="1"/>
          <a:lstStyle/>
          <a:p>
            <a:endParaRPr lang="zh-CN" altLang="en-US"/>
          </a:p>
        </p:txBody>
      </p:sp>
      <p:sp>
        <p:nvSpPr>
          <p:cNvPr id="8" name="Freeform 8"/>
          <p:cNvSpPr/>
          <p:nvPr userDrawn="1"/>
        </p:nvSpPr>
        <p:spPr bwMode="auto">
          <a:xfrm>
            <a:off x="1628775" y="1792288"/>
            <a:ext cx="2447925" cy="2451100"/>
          </a:xfrm>
          <a:custGeom>
            <a:avLst/>
            <a:gdLst>
              <a:gd name="T0" fmla="*/ 0 w 1542"/>
              <a:gd name="T1" fmla="*/ 1544 h 1544"/>
              <a:gd name="T2" fmla="*/ 879 w 1542"/>
              <a:gd name="T3" fmla="*/ 1544 h 1544"/>
              <a:gd name="T4" fmla="*/ 1542 w 1542"/>
              <a:gd name="T5" fmla="*/ 881 h 1544"/>
              <a:gd name="T6" fmla="*/ 1542 w 1542"/>
              <a:gd name="T7" fmla="*/ 0 h 1544"/>
              <a:gd name="T8" fmla="*/ 0 w 1542"/>
              <a:gd name="T9" fmla="*/ 1544 h 1544"/>
            </a:gdLst>
            <a:ahLst/>
            <a:cxnLst>
              <a:cxn ang="0">
                <a:pos x="T0" y="T1"/>
              </a:cxn>
              <a:cxn ang="0">
                <a:pos x="T2" y="T3"/>
              </a:cxn>
              <a:cxn ang="0">
                <a:pos x="T4" y="T5"/>
              </a:cxn>
              <a:cxn ang="0">
                <a:pos x="T6" y="T7"/>
              </a:cxn>
              <a:cxn ang="0">
                <a:pos x="T8" y="T9"/>
              </a:cxn>
            </a:cxnLst>
            <a:rect l="0" t="0" r="r" b="b"/>
            <a:pathLst>
              <a:path w="1542" h="1544">
                <a:moveTo>
                  <a:pt x="0" y="1544"/>
                </a:moveTo>
                <a:lnTo>
                  <a:pt x="879" y="1544"/>
                </a:lnTo>
                <a:lnTo>
                  <a:pt x="1542" y="881"/>
                </a:lnTo>
                <a:lnTo>
                  <a:pt x="1542" y="0"/>
                </a:lnTo>
                <a:lnTo>
                  <a:pt x="0" y="1544"/>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 name="Freeform 9"/>
          <p:cNvSpPr/>
          <p:nvPr userDrawn="1"/>
        </p:nvSpPr>
        <p:spPr bwMode="auto">
          <a:xfrm>
            <a:off x="1717675" y="3679825"/>
            <a:ext cx="2311400" cy="2312988"/>
          </a:xfrm>
          <a:custGeom>
            <a:avLst/>
            <a:gdLst>
              <a:gd name="T0" fmla="*/ 328 w 1456"/>
              <a:gd name="T1" fmla="*/ 1457 h 1457"/>
              <a:gd name="T2" fmla="*/ 1456 w 1456"/>
              <a:gd name="T3" fmla="*/ 328 h 1457"/>
              <a:gd name="T4" fmla="*/ 1456 w 1456"/>
              <a:gd name="T5" fmla="*/ 0 h 1457"/>
              <a:gd name="T6" fmla="*/ 0 w 1456"/>
              <a:gd name="T7" fmla="*/ 1457 h 1457"/>
              <a:gd name="T8" fmla="*/ 328 w 1456"/>
              <a:gd name="T9" fmla="*/ 1457 h 1457"/>
            </a:gdLst>
            <a:ahLst/>
            <a:cxnLst>
              <a:cxn ang="0">
                <a:pos x="T0" y="T1"/>
              </a:cxn>
              <a:cxn ang="0">
                <a:pos x="T2" y="T3"/>
              </a:cxn>
              <a:cxn ang="0">
                <a:pos x="T4" y="T5"/>
              </a:cxn>
              <a:cxn ang="0">
                <a:pos x="T6" y="T7"/>
              </a:cxn>
              <a:cxn ang="0">
                <a:pos x="T8" y="T9"/>
              </a:cxn>
            </a:cxnLst>
            <a:rect l="0" t="0" r="r" b="b"/>
            <a:pathLst>
              <a:path w="1456" h="1457">
                <a:moveTo>
                  <a:pt x="328" y="1457"/>
                </a:moveTo>
                <a:lnTo>
                  <a:pt x="1456" y="328"/>
                </a:lnTo>
                <a:lnTo>
                  <a:pt x="1456" y="0"/>
                </a:lnTo>
                <a:lnTo>
                  <a:pt x="0" y="1457"/>
                </a:lnTo>
                <a:lnTo>
                  <a:pt x="328" y="1457"/>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0"/>
          <p:cNvSpPr/>
          <p:nvPr userDrawn="1"/>
        </p:nvSpPr>
        <p:spPr bwMode="auto">
          <a:xfrm>
            <a:off x="3275013" y="4756150"/>
            <a:ext cx="842963" cy="844550"/>
          </a:xfrm>
          <a:custGeom>
            <a:avLst/>
            <a:gdLst>
              <a:gd name="T0" fmla="*/ 0 w 531"/>
              <a:gd name="T1" fmla="*/ 532 h 532"/>
              <a:gd name="T2" fmla="*/ 531 w 531"/>
              <a:gd name="T3" fmla="*/ 532 h 532"/>
              <a:gd name="T4" fmla="*/ 531 w 531"/>
              <a:gd name="T5" fmla="*/ 0 h 532"/>
              <a:gd name="T6" fmla="*/ 0 w 531"/>
              <a:gd name="T7" fmla="*/ 532 h 532"/>
            </a:gdLst>
            <a:ahLst/>
            <a:cxnLst>
              <a:cxn ang="0">
                <a:pos x="T0" y="T1"/>
              </a:cxn>
              <a:cxn ang="0">
                <a:pos x="T2" y="T3"/>
              </a:cxn>
              <a:cxn ang="0">
                <a:pos x="T4" y="T5"/>
              </a:cxn>
              <a:cxn ang="0">
                <a:pos x="T6" y="T7"/>
              </a:cxn>
            </a:cxnLst>
            <a:rect l="0" t="0" r="r" b="b"/>
            <a:pathLst>
              <a:path w="531" h="532">
                <a:moveTo>
                  <a:pt x="0" y="532"/>
                </a:moveTo>
                <a:lnTo>
                  <a:pt x="531" y="532"/>
                </a:lnTo>
                <a:lnTo>
                  <a:pt x="531" y="0"/>
                </a:lnTo>
                <a:lnTo>
                  <a:pt x="0" y="532"/>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1" name="Freeform 11"/>
          <p:cNvSpPr/>
          <p:nvPr userDrawn="1"/>
        </p:nvSpPr>
        <p:spPr bwMode="auto">
          <a:xfrm>
            <a:off x="3981450" y="5164138"/>
            <a:ext cx="288925" cy="288925"/>
          </a:xfrm>
          <a:custGeom>
            <a:avLst/>
            <a:gdLst>
              <a:gd name="T0" fmla="*/ 0 w 182"/>
              <a:gd name="T1" fmla="*/ 0 h 182"/>
              <a:gd name="T2" fmla="*/ 0 w 182"/>
              <a:gd name="T3" fmla="*/ 182 h 182"/>
              <a:gd name="T4" fmla="*/ 182 w 182"/>
              <a:gd name="T5" fmla="*/ 182 h 182"/>
              <a:gd name="T6" fmla="*/ 0 w 182"/>
              <a:gd name="T7" fmla="*/ 0 h 182"/>
            </a:gdLst>
            <a:ahLst/>
            <a:cxnLst>
              <a:cxn ang="0">
                <a:pos x="T0" y="T1"/>
              </a:cxn>
              <a:cxn ang="0">
                <a:pos x="T2" y="T3"/>
              </a:cxn>
              <a:cxn ang="0">
                <a:pos x="T4" y="T5"/>
              </a:cxn>
              <a:cxn ang="0">
                <a:pos x="T6" y="T7"/>
              </a:cxn>
            </a:cxnLst>
            <a:rect l="0" t="0" r="r" b="b"/>
            <a:pathLst>
              <a:path w="182" h="182">
                <a:moveTo>
                  <a:pt x="0" y="0"/>
                </a:moveTo>
                <a:lnTo>
                  <a:pt x="0" y="182"/>
                </a:lnTo>
                <a:lnTo>
                  <a:pt x="182" y="182"/>
                </a:lnTo>
                <a:lnTo>
                  <a:pt x="0" y="0"/>
                </a:lnTo>
                <a:close/>
              </a:path>
            </a:pathLst>
          </a:custGeom>
          <a:solidFill>
            <a:schemeClr val="bg2"/>
          </a:solidFill>
          <a:ln>
            <a:noFill/>
          </a:ln>
        </p:spPr>
        <p:txBody>
          <a:bodyPr vert="horz" wrap="square" lIns="91440" tIns="45720" rIns="91440" bIns="45720" numCol="1" anchor="t" anchorCtr="0" compatLnSpc="1"/>
          <a:lstStyle/>
          <a:p>
            <a:endParaRPr lang="zh-CN" altLang="en-US"/>
          </a:p>
        </p:txBody>
      </p:sp>
      <p:sp>
        <p:nvSpPr>
          <p:cNvPr id="14" name="Freeform 12"/>
          <p:cNvSpPr/>
          <p:nvPr userDrawn="1"/>
        </p:nvSpPr>
        <p:spPr bwMode="auto">
          <a:xfrm>
            <a:off x="2101850" y="4062413"/>
            <a:ext cx="360363" cy="360363"/>
          </a:xfrm>
          <a:custGeom>
            <a:avLst/>
            <a:gdLst>
              <a:gd name="T0" fmla="*/ 0 w 227"/>
              <a:gd name="T1" fmla="*/ 0 h 227"/>
              <a:gd name="T2" fmla="*/ 0 w 227"/>
              <a:gd name="T3" fmla="*/ 227 h 227"/>
              <a:gd name="T4" fmla="*/ 227 w 227"/>
              <a:gd name="T5" fmla="*/ 227 h 227"/>
              <a:gd name="T6" fmla="*/ 0 w 227"/>
              <a:gd name="T7" fmla="*/ 0 h 227"/>
            </a:gdLst>
            <a:ahLst/>
            <a:cxnLst>
              <a:cxn ang="0">
                <a:pos x="T0" y="T1"/>
              </a:cxn>
              <a:cxn ang="0">
                <a:pos x="T2" y="T3"/>
              </a:cxn>
              <a:cxn ang="0">
                <a:pos x="T4" y="T5"/>
              </a:cxn>
              <a:cxn ang="0">
                <a:pos x="T6" y="T7"/>
              </a:cxn>
            </a:cxnLst>
            <a:rect l="0" t="0" r="r" b="b"/>
            <a:pathLst>
              <a:path w="227" h="227">
                <a:moveTo>
                  <a:pt x="0" y="0"/>
                </a:moveTo>
                <a:lnTo>
                  <a:pt x="0" y="227"/>
                </a:lnTo>
                <a:lnTo>
                  <a:pt x="227" y="227"/>
                </a:lnTo>
                <a:lnTo>
                  <a:pt x="0" y="0"/>
                </a:lnTo>
                <a:close/>
              </a:path>
            </a:pathLst>
          </a:custGeom>
          <a:solidFill>
            <a:schemeClr val="accent6">
              <a:lumMod val="40000"/>
              <a:lumOff val="60000"/>
            </a:schemeClr>
          </a:solidFill>
          <a:ln>
            <a:noFill/>
          </a:ln>
        </p:spPr>
        <p:txBody>
          <a:bodyPr vert="horz" wrap="square" lIns="91440" tIns="45720" rIns="91440" bIns="45720" numCol="1" anchor="t" anchorCtr="0" compatLnSpc="1"/>
          <a:lstStyle/>
          <a:p>
            <a:endParaRPr lang="zh-CN" altLang="en-US"/>
          </a:p>
        </p:txBody>
      </p:sp>
      <p:sp>
        <p:nvSpPr>
          <p:cNvPr id="16" name="Freeform 14"/>
          <p:cNvSpPr/>
          <p:nvPr userDrawn="1"/>
        </p:nvSpPr>
        <p:spPr bwMode="auto">
          <a:xfrm>
            <a:off x="590550" y="3732213"/>
            <a:ext cx="3141663" cy="3130550"/>
          </a:xfrm>
          <a:custGeom>
            <a:avLst/>
            <a:gdLst>
              <a:gd name="T0" fmla="*/ 0 w 1979"/>
              <a:gd name="T1" fmla="*/ 1972 h 1972"/>
              <a:gd name="T2" fmla="*/ 14 w 1979"/>
              <a:gd name="T3" fmla="*/ 1972 h 1972"/>
              <a:gd name="T4" fmla="*/ 1979 w 1979"/>
              <a:gd name="T5" fmla="*/ 7 h 1972"/>
              <a:gd name="T6" fmla="*/ 1972 w 1979"/>
              <a:gd name="T7" fmla="*/ 0 h 1972"/>
              <a:gd name="T8" fmla="*/ 0 w 1979"/>
              <a:gd name="T9" fmla="*/ 1972 h 1972"/>
            </a:gdLst>
            <a:ahLst/>
            <a:cxnLst>
              <a:cxn ang="0">
                <a:pos x="T0" y="T1"/>
              </a:cxn>
              <a:cxn ang="0">
                <a:pos x="T2" y="T3"/>
              </a:cxn>
              <a:cxn ang="0">
                <a:pos x="T4" y="T5"/>
              </a:cxn>
              <a:cxn ang="0">
                <a:pos x="T6" y="T7"/>
              </a:cxn>
              <a:cxn ang="0">
                <a:pos x="T8" y="T9"/>
              </a:cxn>
            </a:cxnLst>
            <a:rect l="0" t="0" r="r" b="b"/>
            <a:pathLst>
              <a:path w="1979" h="1972">
                <a:moveTo>
                  <a:pt x="0" y="1972"/>
                </a:moveTo>
                <a:lnTo>
                  <a:pt x="14" y="1972"/>
                </a:lnTo>
                <a:lnTo>
                  <a:pt x="1979" y="7"/>
                </a:lnTo>
                <a:lnTo>
                  <a:pt x="1972" y="0"/>
                </a:lnTo>
                <a:lnTo>
                  <a:pt x="0" y="197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7" name="Freeform 15"/>
          <p:cNvSpPr/>
          <p:nvPr userDrawn="1"/>
        </p:nvSpPr>
        <p:spPr bwMode="auto">
          <a:xfrm>
            <a:off x="1727200" y="0"/>
            <a:ext cx="3630613" cy="3621088"/>
          </a:xfrm>
          <a:custGeom>
            <a:avLst/>
            <a:gdLst>
              <a:gd name="T0" fmla="*/ 2273 w 2287"/>
              <a:gd name="T1" fmla="*/ 0 h 2281"/>
              <a:gd name="T2" fmla="*/ 0 w 2287"/>
              <a:gd name="T3" fmla="*/ 2274 h 2281"/>
              <a:gd name="T4" fmla="*/ 7 w 2287"/>
              <a:gd name="T5" fmla="*/ 2281 h 2281"/>
              <a:gd name="T6" fmla="*/ 2287 w 2287"/>
              <a:gd name="T7" fmla="*/ 0 h 2281"/>
              <a:gd name="T8" fmla="*/ 2273 w 2287"/>
              <a:gd name="T9" fmla="*/ 0 h 2281"/>
            </a:gdLst>
            <a:ahLst/>
            <a:cxnLst>
              <a:cxn ang="0">
                <a:pos x="T0" y="T1"/>
              </a:cxn>
              <a:cxn ang="0">
                <a:pos x="T2" y="T3"/>
              </a:cxn>
              <a:cxn ang="0">
                <a:pos x="T4" y="T5"/>
              </a:cxn>
              <a:cxn ang="0">
                <a:pos x="T6" y="T7"/>
              </a:cxn>
              <a:cxn ang="0">
                <a:pos x="T8" y="T9"/>
              </a:cxn>
            </a:cxnLst>
            <a:rect l="0" t="0" r="r" b="b"/>
            <a:pathLst>
              <a:path w="2287" h="2281">
                <a:moveTo>
                  <a:pt x="2273" y="0"/>
                </a:moveTo>
                <a:lnTo>
                  <a:pt x="0" y="2274"/>
                </a:lnTo>
                <a:lnTo>
                  <a:pt x="7" y="2281"/>
                </a:lnTo>
                <a:lnTo>
                  <a:pt x="2287" y="0"/>
                </a:lnTo>
                <a:lnTo>
                  <a:pt x="2273"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 name="Freeform 16"/>
          <p:cNvSpPr/>
          <p:nvPr userDrawn="1"/>
        </p:nvSpPr>
        <p:spPr bwMode="auto">
          <a:xfrm>
            <a:off x="3013075" y="846138"/>
            <a:ext cx="1063625" cy="1065213"/>
          </a:xfrm>
          <a:custGeom>
            <a:avLst/>
            <a:gdLst>
              <a:gd name="T0" fmla="*/ 670 w 670"/>
              <a:gd name="T1" fmla="*/ 7 h 671"/>
              <a:gd name="T2" fmla="*/ 7 w 670"/>
              <a:gd name="T3" fmla="*/ 671 h 671"/>
              <a:gd name="T4" fmla="*/ 0 w 670"/>
              <a:gd name="T5" fmla="*/ 664 h 671"/>
              <a:gd name="T6" fmla="*/ 663 w 670"/>
              <a:gd name="T7" fmla="*/ 0 h 671"/>
              <a:gd name="T8" fmla="*/ 670 w 670"/>
              <a:gd name="T9" fmla="*/ 7 h 671"/>
            </a:gdLst>
            <a:ahLst/>
            <a:cxnLst>
              <a:cxn ang="0">
                <a:pos x="T0" y="T1"/>
              </a:cxn>
              <a:cxn ang="0">
                <a:pos x="T2" y="T3"/>
              </a:cxn>
              <a:cxn ang="0">
                <a:pos x="T4" y="T5"/>
              </a:cxn>
              <a:cxn ang="0">
                <a:pos x="T6" y="T7"/>
              </a:cxn>
              <a:cxn ang="0">
                <a:pos x="T8" y="T9"/>
              </a:cxn>
            </a:cxnLst>
            <a:rect l="0" t="0" r="r" b="b"/>
            <a:pathLst>
              <a:path w="670" h="671">
                <a:moveTo>
                  <a:pt x="670" y="7"/>
                </a:moveTo>
                <a:lnTo>
                  <a:pt x="7" y="671"/>
                </a:lnTo>
                <a:lnTo>
                  <a:pt x="0" y="664"/>
                </a:lnTo>
                <a:lnTo>
                  <a:pt x="663" y="0"/>
                </a:lnTo>
                <a:lnTo>
                  <a:pt x="670" y="7"/>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9" name="Freeform 18"/>
          <p:cNvSpPr/>
          <p:nvPr userDrawn="1"/>
        </p:nvSpPr>
        <p:spPr bwMode="auto">
          <a:xfrm>
            <a:off x="5576888" y="4606925"/>
            <a:ext cx="279400" cy="279400"/>
          </a:xfrm>
          <a:custGeom>
            <a:avLst/>
            <a:gdLst>
              <a:gd name="T0" fmla="*/ 0 w 176"/>
              <a:gd name="T1" fmla="*/ 0 h 176"/>
              <a:gd name="T2" fmla="*/ 0 w 176"/>
              <a:gd name="T3" fmla="*/ 176 h 176"/>
              <a:gd name="T4" fmla="*/ 176 w 176"/>
              <a:gd name="T5" fmla="*/ 176 h 176"/>
              <a:gd name="T6" fmla="*/ 0 w 176"/>
              <a:gd name="T7" fmla="*/ 0 h 176"/>
            </a:gdLst>
            <a:ahLst/>
            <a:cxnLst>
              <a:cxn ang="0">
                <a:pos x="T0" y="T1"/>
              </a:cxn>
              <a:cxn ang="0">
                <a:pos x="T2" y="T3"/>
              </a:cxn>
              <a:cxn ang="0">
                <a:pos x="T4" y="T5"/>
              </a:cxn>
              <a:cxn ang="0">
                <a:pos x="T6" y="T7"/>
              </a:cxn>
            </a:cxnLst>
            <a:rect l="0" t="0" r="r" b="b"/>
            <a:pathLst>
              <a:path w="176" h="176">
                <a:moveTo>
                  <a:pt x="0" y="0"/>
                </a:moveTo>
                <a:lnTo>
                  <a:pt x="0" y="176"/>
                </a:lnTo>
                <a:lnTo>
                  <a:pt x="176" y="176"/>
                </a:lnTo>
                <a:lnTo>
                  <a:pt x="0" y="0"/>
                </a:lnTo>
                <a:close/>
              </a:path>
            </a:pathLst>
          </a:custGeom>
          <a:solidFill>
            <a:schemeClr val="accent6">
              <a:lumMod val="40000"/>
              <a:lumOff val="60000"/>
            </a:schemeClr>
          </a:solidFill>
          <a:ln>
            <a:noFill/>
          </a:ln>
        </p:spPr>
        <p:txBody>
          <a:bodyPr vert="horz" wrap="square" lIns="91440" tIns="45720" rIns="91440" bIns="45720" numCol="1" anchor="t" anchorCtr="0" compatLnSpc="1"/>
          <a:lstStyle/>
          <a:p>
            <a:endParaRPr lang="zh-CN" altLang="en-US"/>
          </a:p>
        </p:txBody>
      </p:sp>
      <p:sp>
        <p:nvSpPr>
          <p:cNvPr id="9801" name="副标题 2"/>
          <p:cNvSpPr>
            <a:spLocks noGrp="1"/>
          </p:cNvSpPr>
          <p:nvPr userDrawn="1">
            <p:ph type="subTitle" idx="1"/>
          </p:nvPr>
        </p:nvSpPr>
        <p:spPr>
          <a:xfrm>
            <a:off x="5314951" y="2516826"/>
            <a:ext cx="6205538" cy="558799"/>
          </a:xfrm>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9802" name="标题 1"/>
          <p:cNvSpPr>
            <a:spLocks noGrp="1"/>
          </p:cNvSpPr>
          <p:nvPr userDrawn="1">
            <p:ph type="ctrTitle"/>
          </p:nvPr>
        </p:nvSpPr>
        <p:spPr>
          <a:xfrm>
            <a:off x="5314951" y="1378744"/>
            <a:ext cx="6205538" cy="1098395"/>
          </a:xfrm>
        </p:spPr>
        <p:txBody>
          <a:bodyPr anchor="ctr">
            <a:normAutofit/>
          </a:bodyPr>
          <a:lstStyle>
            <a:lvl1pPr algn="l">
              <a:defRPr sz="4000">
                <a:solidFill>
                  <a:schemeClr val="bg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5314950" y="3561558"/>
            <a:ext cx="6205539" cy="293733"/>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
        <p:nvSpPr>
          <p:cNvPr id="13" name="文本占位符 13"/>
          <p:cNvSpPr>
            <a:spLocks noGrp="1"/>
          </p:cNvSpPr>
          <p:nvPr userDrawn="1">
            <p:ph type="body" sz="quarter" idx="11" hasCustomPrompt="1"/>
          </p:nvPr>
        </p:nvSpPr>
        <p:spPr>
          <a:xfrm>
            <a:off x="5314950" y="3857829"/>
            <a:ext cx="6205539" cy="293733"/>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charset="-122"/>
                <a:ea typeface="微软雅黑" panose="020B0503020204020204" charset="-122"/>
                <a:cs typeface="+mn-ea"/>
                <a:sym typeface="+mn-lt"/>
              </a:rPr>
              <a:t> 微信扫描小程序码，使用微软移动办公黑科技 </a:t>
            </a:r>
            <a:endParaRPr lang="en-US" sz="3200" b="1" kern="0" dirty="0">
              <a:latin typeface="微软雅黑" panose="020B0503020204020204" charset="-122"/>
              <a:ea typeface="微软雅黑" panose="020B050302020402020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OneDrive</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微软听听文档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识图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showMasterSp="0" userDrawn="1">
  <p:cSld name="节标题">
    <p:spTree>
      <p:nvGrpSpPr>
        <p:cNvPr id="1" name=""/>
        <p:cNvGrpSpPr/>
        <p:nvPr/>
      </p:nvGrpSpPr>
      <p:grpSpPr>
        <a:xfrm>
          <a:off x="0" y="0"/>
          <a:ext cx="0" cy="0"/>
          <a:chOff x="0" y="0"/>
          <a:chExt cx="0" cy="0"/>
        </a:xfrm>
      </p:grpSpPr>
      <p:sp>
        <p:nvSpPr>
          <p:cNvPr id="20" name="标题 1"/>
          <p:cNvSpPr>
            <a:spLocks noGrp="1"/>
          </p:cNvSpPr>
          <p:nvPr userDrawn="1">
            <p:ph type="title"/>
          </p:nvPr>
        </p:nvSpPr>
        <p:spPr>
          <a:xfrm>
            <a:off x="675698" y="2657929"/>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676814" y="3553279"/>
            <a:ext cx="5419185" cy="1015623"/>
          </a:xfrm>
        </p:spPr>
        <p:txBody>
          <a:bodyPr anchor="t">
            <a:normAutofit/>
          </a:bodyPr>
          <a:lstStyle>
            <a:lvl1pPr marL="0" indent="0" algn="l">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sp>
        <p:nvSpPr>
          <p:cNvPr id="8" name="Freeform 51"/>
          <p:cNvSpPr/>
          <p:nvPr userDrawn="1"/>
        </p:nvSpPr>
        <p:spPr bwMode="auto">
          <a:xfrm>
            <a:off x="7197726" y="0"/>
            <a:ext cx="4994274" cy="6858000"/>
          </a:xfrm>
          <a:custGeom>
            <a:avLst/>
            <a:gdLst>
              <a:gd name="T0" fmla="*/ 2161 w 3146"/>
              <a:gd name="T1" fmla="*/ 4320 h 4320"/>
              <a:gd name="T2" fmla="*/ 3146 w 3146"/>
              <a:gd name="T3" fmla="*/ 4320 h 4320"/>
              <a:gd name="T4" fmla="*/ 3146 w 3146"/>
              <a:gd name="T5" fmla="*/ 0 h 4320"/>
              <a:gd name="T6" fmla="*/ 2161 w 3146"/>
              <a:gd name="T7" fmla="*/ 0 h 4320"/>
              <a:gd name="T8" fmla="*/ 0 w 3146"/>
              <a:gd name="T9" fmla="*/ 2160 h 4320"/>
              <a:gd name="T10" fmla="*/ 2161 w 3146"/>
              <a:gd name="T11" fmla="*/ 4320 h 4320"/>
            </a:gdLst>
            <a:ahLst/>
            <a:cxnLst>
              <a:cxn ang="0">
                <a:pos x="T0" y="T1"/>
              </a:cxn>
              <a:cxn ang="0">
                <a:pos x="T2" y="T3"/>
              </a:cxn>
              <a:cxn ang="0">
                <a:pos x="T4" y="T5"/>
              </a:cxn>
              <a:cxn ang="0">
                <a:pos x="T6" y="T7"/>
              </a:cxn>
              <a:cxn ang="0">
                <a:pos x="T8" y="T9"/>
              </a:cxn>
              <a:cxn ang="0">
                <a:pos x="T10" y="T11"/>
              </a:cxn>
            </a:cxnLst>
            <a:rect l="0" t="0" r="r" b="b"/>
            <a:pathLst>
              <a:path w="3146" h="4320">
                <a:moveTo>
                  <a:pt x="2161" y="4320"/>
                </a:moveTo>
                <a:lnTo>
                  <a:pt x="3146" y="4320"/>
                </a:lnTo>
                <a:lnTo>
                  <a:pt x="3146" y="0"/>
                </a:lnTo>
                <a:lnTo>
                  <a:pt x="2161" y="0"/>
                </a:lnTo>
                <a:lnTo>
                  <a:pt x="0" y="2160"/>
                </a:lnTo>
                <a:lnTo>
                  <a:pt x="2161" y="4320"/>
                </a:lnTo>
                <a:close/>
              </a:path>
            </a:pathLst>
          </a:custGeom>
          <a:blipFill>
            <a:blip r:embed="rId2"/>
            <a:srcRect/>
            <a:stretch>
              <a:fillRect l="-53284" r="-53014"/>
            </a:stretch>
          </a:blipFill>
          <a:ln>
            <a:noFill/>
          </a:ln>
        </p:spPr>
        <p:txBody>
          <a:bodyPr vert="horz" wrap="square" lIns="91440" tIns="45720" rIns="91440" bIns="45720" numCol="1" anchor="t" anchorCtr="0" compatLnSpc="1"/>
          <a:lstStyle/>
          <a:p>
            <a:endParaRPr lang="zh-CN" altLang="en-US"/>
          </a:p>
        </p:txBody>
      </p:sp>
      <p:sp>
        <p:nvSpPr>
          <p:cNvPr id="9" name="Freeform 52"/>
          <p:cNvSpPr/>
          <p:nvPr userDrawn="1"/>
        </p:nvSpPr>
        <p:spPr bwMode="auto">
          <a:xfrm>
            <a:off x="7197726" y="0"/>
            <a:ext cx="4994274" cy="6858000"/>
          </a:xfrm>
          <a:custGeom>
            <a:avLst/>
            <a:gdLst>
              <a:gd name="T0" fmla="*/ 2161 w 3146"/>
              <a:gd name="T1" fmla="*/ 4320 h 4320"/>
              <a:gd name="T2" fmla="*/ 3146 w 3146"/>
              <a:gd name="T3" fmla="*/ 4320 h 4320"/>
              <a:gd name="T4" fmla="*/ 3146 w 3146"/>
              <a:gd name="T5" fmla="*/ 0 h 4320"/>
              <a:gd name="T6" fmla="*/ 2161 w 3146"/>
              <a:gd name="T7" fmla="*/ 0 h 4320"/>
              <a:gd name="T8" fmla="*/ 0 w 3146"/>
              <a:gd name="T9" fmla="*/ 2160 h 4320"/>
              <a:gd name="T10" fmla="*/ 2161 w 3146"/>
              <a:gd name="T11" fmla="*/ 4320 h 4320"/>
            </a:gdLst>
            <a:ahLst/>
            <a:cxnLst>
              <a:cxn ang="0">
                <a:pos x="T0" y="T1"/>
              </a:cxn>
              <a:cxn ang="0">
                <a:pos x="T2" y="T3"/>
              </a:cxn>
              <a:cxn ang="0">
                <a:pos x="T4" y="T5"/>
              </a:cxn>
              <a:cxn ang="0">
                <a:pos x="T6" y="T7"/>
              </a:cxn>
              <a:cxn ang="0">
                <a:pos x="T8" y="T9"/>
              </a:cxn>
              <a:cxn ang="0">
                <a:pos x="T10" y="T11"/>
              </a:cxn>
            </a:cxnLst>
            <a:rect l="0" t="0" r="r" b="b"/>
            <a:pathLst>
              <a:path w="3146" h="4320">
                <a:moveTo>
                  <a:pt x="2161" y="4320"/>
                </a:moveTo>
                <a:lnTo>
                  <a:pt x="3146" y="4320"/>
                </a:lnTo>
                <a:lnTo>
                  <a:pt x="3146" y="0"/>
                </a:lnTo>
                <a:lnTo>
                  <a:pt x="2161" y="0"/>
                </a:lnTo>
                <a:lnTo>
                  <a:pt x="0" y="2160"/>
                </a:lnTo>
                <a:lnTo>
                  <a:pt x="2161" y="43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53"/>
          <p:cNvSpPr/>
          <p:nvPr userDrawn="1"/>
        </p:nvSpPr>
        <p:spPr bwMode="auto">
          <a:xfrm>
            <a:off x="9337675" y="576263"/>
            <a:ext cx="2854325" cy="5705475"/>
          </a:xfrm>
          <a:custGeom>
            <a:avLst/>
            <a:gdLst>
              <a:gd name="T0" fmla="*/ 1798 w 1798"/>
              <a:gd name="T1" fmla="*/ 0 h 3594"/>
              <a:gd name="T2" fmla="*/ 0 w 1798"/>
              <a:gd name="T3" fmla="*/ 1797 h 3594"/>
              <a:gd name="T4" fmla="*/ 1798 w 1798"/>
              <a:gd name="T5" fmla="*/ 3594 h 3594"/>
              <a:gd name="T6" fmla="*/ 1798 w 1798"/>
              <a:gd name="T7" fmla="*/ 2866 h 3594"/>
              <a:gd name="T8" fmla="*/ 729 w 1798"/>
              <a:gd name="T9" fmla="*/ 1797 h 3594"/>
              <a:gd name="T10" fmla="*/ 1798 w 1798"/>
              <a:gd name="T11" fmla="*/ 728 h 3594"/>
              <a:gd name="T12" fmla="*/ 1798 w 1798"/>
              <a:gd name="T13" fmla="*/ 0 h 3594"/>
            </a:gdLst>
            <a:ahLst/>
            <a:cxnLst>
              <a:cxn ang="0">
                <a:pos x="T0" y="T1"/>
              </a:cxn>
              <a:cxn ang="0">
                <a:pos x="T2" y="T3"/>
              </a:cxn>
              <a:cxn ang="0">
                <a:pos x="T4" y="T5"/>
              </a:cxn>
              <a:cxn ang="0">
                <a:pos x="T6" y="T7"/>
              </a:cxn>
              <a:cxn ang="0">
                <a:pos x="T8" y="T9"/>
              </a:cxn>
              <a:cxn ang="0">
                <a:pos x="T10" y="T11"/>
              </a:cxn>
              <a:cxn ang="0">
                <a:pos x="T12" y="T13"/>
              </a:cxn>
            </a:cxnLst>
            <a:rect l="0" t="0" r="r" b="b"/>
            <a:pathLst>
              <a:path w="1798" h="3594">
                <a:moveTo>
                  <a:pt x="1798" y="0"/>
                </a:moveTo>
                <a:lnTo>
                  <a:pt x="0" y="1797"/>
                </a:lnTo>
                <a:lnTo>
                  <a:pt x="1798" y="3594"/>
                </a:lnTo>
                <a:lnTo>
                  <a:pt x="1798" y="2866"/>
                </a:lnTo>
                <a:lnTo>
                  <a:pt x="729" y="1797"/>
                </a:lnTo>
                <a:lnTo>
                  <a:pt x="1798" y="728"/>
                </a:lnTo>
                <a:lnTo>
                  <a:pt x="1798" y="0"/>
                </a:lnTo>
                <a:close/>
              </a:path>
            </a:pathLst>
          </a:custGeom>
          <a:solidFill>
            <a:srgbClr val="E6E6E6">
              <a:alpha val="43000"/>
            </a:srgbClr>
          </a:solidFill>
          <a:ln>
            <a:noFill/>
          </a:ln>
        </p:spPr>
        <p:txBody>
          <a:bodyPr vert="horz" wrap="square" lIns="91440" tIns="45720" rIns="91440" bIns="45720" numCol="1" anchor="t" anchorCtr="0" compatLnSpc="1"/>
          <a:lstStyle/>
          <a:p>
            <a:endParaRPr lang="zh-CN" altLang="en-US"/>
          </a:p>
        </p:txBody>
      </p:sp>
      <p:sp>
        <p:nvSpPr>
          <p:cNvPr id="11" name="Freeform 54"/>
          <p:cNvSpPr/>
          <p:nvPr userDrawn="1"/>
        </p:nvSpPr>
        <p:spPr bwMode="auto">
          <a:xfrm>
            <a:off x="9337675" y="576263"/>
            <a:ext cx="2854325" cy="5705475"/>
          </a:xfrm>
          <a:custGeom>
            <a:avLst/>
            <a:gdLst>
              <a:gd name="T0" fmla="*/ 1798 w 1798"/>
              <a:gd name="T1" fmla="*/ 0 h 3594"/>
              <a:gd name="T2" fmla="*/ 0 w 1798"/>
              <a:gd name="T3" fmla="*/ 1797 h 3594"/>
              <a:gd name="T4" fmla="*/ 1798 w 1798"/>
              <a:gd name="T5" fmla="*/ 3594 h 3594"/>
              <a:gd name="T6" fmla="*/ 1798 w 1798"/>
              <a:gd name="T7" fmla="*/ 2866 h 3594"/>
              <a:gd name="T8" fmla="*/ 729 w 1798"/>
              <a:gd name="T9" fmla="*/ 1797 h 3594"/>
              <a:gd name="T10" fmla="*/ 1798 w 1798"/>
              <a:gd name="T11" fmla="*/ 728 h 3594"/>
              <a:gd name="T12" fmla="*/ 1798 w 1798"/>
              <a:gd name="T13" fmla="*/ 0 h 3594"/>
            </a:gdLst>
            <a:ahLst/>
            <a:cxnLst>
              <a:cxn ang="0">
                <a:pos x="T0" y="T1"/>
              </a:cxn>
              <a:cxn ang="0">
                <a:pos x="T2" y="T3"/>
              </a:cxn>
              <a:cxn ang="0">
                <a:pos x="T4" y="T5"/>
              </a:cxn>
              <a:cxn ang="0">
                <a:pos x="T6" y="T7"/>
              </a:cxn>
              <a:cxn ang="0">
                <a:pos x="T8" y="T9"/>
              </a:cxn>
              <a:cxn ang="0">
                <a:pos x="T10" y="T11"/>
              </a:cxn>
              <a:cxn ang="0">
                <a:pos x="T12" y="T13"/>
              </a:cxn>
            </a:cxnLst>
            <a:rect l="0" t="0" r="r" b="b"/>
            <a:pathLst>
              <a:path w="1798" h="3594">
                <a:moveTo>
                  <a:pt x="1798" y="0"/>
                </a:moveTo>
                <a:lnTo>
                  <a:pt x="0" y="1797"/>
                </a:lnTo>
                <a:lnTo>
                  <a:pt x="1798" y="3594"/>
                </a:lnTo>
                <a:lnTo>
                  <a:pt x="1798" y="2866"/>
                </a:lnTo>
                <a:lnTo>
                  <a:pt x="729" y="1797"/>
                </a:lnTo>
                <a:lnTo>
                  <a:pt x="1798" y="728"/>
                </a:lnTo>
                <a:lnTo>
                  <a:pt x="17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22" name="Rectangle 5"/>
          <p:cNvSpPr>
            <a:spLocks noChangeArrowheads="1"/>
          </p:cNvSpPr>
          <p:nvPr userDrawn="1"/>
        </p:nvSpPr>
        <p:spPr bwMode="auto">
          <a:xfrm>
            <a:off x="-1588" y="0"/>
            <a:ext cx="12198350" cy="6862763"/>
          </a:xfrm>
          <a:prstGeom prst="rect">
            <a:avLst/>
          </a:prstGeom>
          <a:solidFill>
            <a:srgbClr val="2319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矩形 22"/>
          <p:cNvSpPr/>
          <p:nvPr userDrawn="1"/>
        </p:nvSpPr>
        <p:spPr>
          <a:xfrm>
            <a:off x="5289551" y="4366341"/>
            <a:ext cx="6230937" cy="1681241"/>
          </a:xfrm>
          <a:prstGeom prst="rect">
            <a:avLst/>
          </a:prstGeom>
          <a:blipFill>
            <a:blip r:embed="rId2"/>
            <a:srcRect/>
            <a:stretch>
              <a:fillRect t="-54500" b="-53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ectangle 6"/>
          <p:cNvSpPr>
            <a:spLocks noChangeArrowheads="1"/>
          </p:cNvSpPr>
          <p:nvPr userDrawn="1"/>
        </p:nvSpPr>
        <p:spPr bwMode="auto">
          <a:xfrm>
            <a:off x="-1588" y="0"/>
            <a:ext cx="1219835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Freeform 7"/>
          <p:cNvSpPr/>
          <p:nvPr userDrawn="1"/>
        </p:nvSpPr>
        <p:spPr bwMode="auto">
          <a:xfrm>
            <a:off x="4057650" y="5035550"/>
            <a:ext cx="288925" cy="290513"/>
          </a:xfrm>
          <a:custGeom>
            <a:avLst/>
            <a:gdLst>
              <a:gd name="T0" fmla="*/ 0 w 182"/>
              <a:gd name="T1" fmla="*/ 0 h 183"/>
              <a:gd name="T2" fmla="*/ 0 w 182"/>
              <a:gd name="T3" fmla="*/ 183 h 183"/>
              <a:gd name="T4" fmla="*/ 182 w 182"/>
              <a:gd name="T5" fmla="*/ 183 h 183"/>
              <a:gd name="T6" fmla="*/ 0 w 182"/>
              <a:gd name="T7" fmla="*/ 0 h 183"/>
            </a:gdLst>
            <a:ahLst/>
            <a:cxnLst>
              <a:cxn ang="0">
                <a:pos x="T0" y="T1"/>
              </a:cxn>
              <a:cxn ang="0">
                <a:pos x="T2" y="T3"/>
              </a:cxn>
              <a:cxn ang="0">
                <a:pos x="T4" y="T5"/>
              </a:cxn>
              <a:cxn ang="0">
                <a:pos x="T6" y="T7"/>
              </a:cxn>
            </a:cxnLst>
            <a:rect l="0" t="0" r="r" b="b"/>
            <a:pathLst>
              <a:path w="182" h="183">
                <a:moveTo>
                  <a:pt x="0" y="0"/>
                </a:moveTo>
                <a:lnTo>
                  <a:pt x="0" y="183"/>
                </a:lnTo>
                <a:lnTo>
                  <a:pt x="182" y="183"/>
                </a:lnTo>
                <a:lnTo>
                  <a:pt x="0" y="0"/>
                </a:lnTo>
                <a:close/>
              </a:path>
            </a:pathLst>
          </a:custGeom>
          <a:solidFill>
            <a:schemeClr val="accent6">
              <a:lumMod val="40000"/>
              <a:lumOff val="60000"/>
            </a:schemeClr>
          </a:solidFill>
          <a:ln>
            <a:noFill/>
          </a:ln>
        </p:spPr>
        <p:txBody>
          <a:bodyPr vert="horz" wrap="square" lIns="91440" tIns="45720" rIns="91440" bIns="45720" numCol="1" anchor="t" anchorCtr="0" compatLnSpc="1"/>
          <a:lstStyle/>
          <a:p>
            <a:endParaRPr lang="zh-CN" altLang="en-US"/>
          </a:p>
        </p:txBody>
      </p:sp>
      <p:sp>
        <p:nvSpPr>
          <p:cNvPr id="26" name="Freeform 8"/>
          <p:cNvSpPr/>
          <p:nvPr userDrawn="1"/>
        </p:nvSpPr>
        <p:spPr bwMode="auto">
          <a:xfrm>
            <a:off x="1628775" y="1792288"/>
            <a:ext cx="2447925" cy="2451100"/>
          </a:xfrm>
          <a:custGeom>
            <a:avLst/>
            <a:gdLst>
              <a:gd name="T0" fmla="*/ 0 w 1542"/>
              <a:gd name="T1" fmla="*/ 1544 h 1544"/>
              <a:gd name="T2" fmla="*/ 879 w 1542"/>
              <a:gd name="T3" fmla="*/ 1544 h 1544"/>
              <a:gd name="T4" fmla="*/ 1542 w 1542"/>
              <a:gd name="T5" fmla="*/ 881 h 1544"/>
              <a:gd name="T6" fmla="*/ 1542 w 1542"/>
              <a:gd name="T7" fmla="*/ 0 h 1544"/>
              <a:gd name="T8" fmla="*/ 0 w 1542"/>
              <a:gd name="T9" fmla="*/ 1544 h 1544"/>
            </a:gdLst>
            <a:ahLst/>
            <a:cxnLst>
              <a:cxn ang="0">
                <a:pos x="T0" y="T1"/>
              </a:cxn>
              <a:cxn ang="0">
                <a:pos x="T2" y="T3"/>
              </a:cxn>
              <a:cxn ang="0">
                <a:pos x="T4" y="T5"/>
              </a:cxn>
              <a:cxn ang="0">
                <a:pos x="T6" y="T7"/>
              </a:cxn>
              <a:cxn ang="0">
                <a:pos x="T8" y="T9"/>
              </a:cxn>
            </a:cxnLst>
            <a:rect l="0" t="0" r="r" b="b"/>
            <a:pathLst>
              <a:path w="1542" h="1544">
                <a:moveTo>
                  <a:pt x="0" y="1544"/>
                </a:moveTo>
                <a:lnTo>
                  <a:pt x="879" y="1544"/>
                </a:lnTo>
                <a:lnTo>
                  <a:pt x="1542" y="881"/>
                </a:lnTo>
                <a:lnTo>
                  <a:pt x="1542" y="0"/>
                </a:lnTo>
                <a:lnTo>
                  <a:pt x="0" y="1544"/>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7" name="Freeform 9"/>
          <p:cNvSpPr/>
          <p:nvPr userDrawn="1"/>
        </p:nvSpPr>
        <p:spPr bwMode="auto">
          <a:xfrm>
            <a:off x="1717675" y="3679825"/>
            <a:ext cx="2311400" cy="2312988"/>
          </a:xfrm>
          <a:custGeom>
            <a:avLst/>
            <a:gdLst>
              <a:gd name="T0" fmla="*/ 328 w 1456"/>
              <a:gd name="T1" fmla="*/ 1457 h 1457"/>
              <a:gd name="T2" fmla="*/ 1456 w 1456"/>
              <a:gd name="T3" fmla="*/ 328 h 1457"/>
              <a:gd name="T4" fmla="*/ 1456 w 1456"/>
              <a:gd name="T5" fmla="*/ 0 h 1457"/>
              <a:gd name="T6" fmla="*/ 0 w 1456"/>
              <a:gd name="T7" fmla="*/ 1457 h 1457"/>
              <a:gd name="T8" fmla="*/ 328 w 1456"/>
              <a:gd name="T9" fmla="*/ 1457 h 1457"/>
            </a:gdLst>
            <a:ahLst/>
            <a:cxnLst>
              <a:cxn ang="0">
                <a:pos x="T0" y="T1"/>
              </a:cxn>
              <a:cxn ang="0">
                <a:pos x="T2" y="T3"/>
              </a:cxn>
              <a:cxn ang="0">
                <a:pos x="T4" y="T5"/>
              </a:cxn>
              <a:cxn ang="0">
                <a:pos x="T6" y="T7"/>
              </a:cxn>
              <a:cxn ang="0">
                <a:pos x="T8" y="T9"/>
              </a:cxn>
            </a:cxnLst>
            <a:rect l="0" t="0" r="r" b="b"/>
            <a:pathLst>
              <a:path w="1456" h="1457">
                <a:moveTo>
                  <a:pt x="328" y="1457"/>
                </a:moveTo>
                <a:lnTo>
                  <a:pt x="1456" y="328"/>
                </a:lnTo>
                <a:lnTo>
                  <a:pt x="1456" y="0"/>
                </a:lnTo>
                <a:lnTo>
                  <a:pt x="0" y="1457"/>
                </a:lnTo>
                <a:lnTo>
                  <a:pt x="328" y="1457"/>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8" name="Freeform 10"/>
          <p:cNvSpPr/>
          <p:nvPr userDrawn="1"/>
        </p:nvSpPr>
        <p:spPr bwMode="auto">
          <a:xfrm>
            <a:off x="3275013" y="4756150"/>
            <a:ext cx="842963" cy="844550"/>
          </a:xfrm>
          <a:custGeom>
            <a:avLst/>
            <a:gdLst>
              <a:gd name="T0" fmla="*/ 0 w 531"/>
              <a:gd name="T1" fmla="*/ 532 h 532"/>
              <a:gd name="T2" fmla="*/ 531 w 531"/>
              <a:gd name="T3" fmla="*/ 532 h 532"/>
              <a:gd name="T4" fmla="*/ 531 w 531"/>
              <a:gd name="T5" fmla="*/ 0 h 532"/>
              <a:gd name="T6" fmla="*/ 0 w 531"/>
              <a:gd name="T7" fmla="*/ 532 h 532"/>
            </a:gdLst>
            <a:ahLst/>
            <a:cxnLst>
              <a:cxn ang="0">
                <a:pos x="T0" y="T1"/>
              </a:cxn>
              <a:cxn ang="0">
                <a:pos x="T2" y="T3"/>
              </a:cxn>
              <a:cxn ang="0">
                <a:pos x="T4" y="T5"/>
              </a:cxn>
              <a:cxn ang="0">
                <a:pos x="T6" y="T7"/>
              </a:cxn>
            </a:cxnLst>
            <a:rect l="0" t="0" r="r" b="b"/>
            <a:pathLst>
              <a:path w="531" h="532">
                <a:moveTo>
                  <a:pt x="0" y="532"/>
                </a:moveTo>
                <a:lnTo>
                  <a:pt x="531" y="532"/>
                </a:lnTo>
                <a:lnTo>
                  <a:pt x="531" y="0"/>
                </a:lnTo>
                <a:lnTo>
                  <a:pt x="0" y="532"/>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9" name="Freeform 11"/>
          <p:cNvSpPr/>
          <p:nvPr userDrawn="1"/>
        </p:nvSpPr>
        <p:spPr bwMode="auto">
          <a:xfrm>
            <a:off x="3981450" y="5164138"/>
            <a:ext cx="288925" cy="288925"/>
          </a:xfrm>
          <a:custGeom>
            <a:avLst/>
            <a:gdLst>
              <a:gd name="T0" fmla="*/ 0 w 182"/>
              <a:gd name="T1" fmla="*/ 0 h 182"/>
              <a:gd name="T2" fmla="*/ 0 w 182"/>
              <a:gd name="T3" fmla="*/ 182 h 182"/>
              <a:gd name="T4" fmla="*/ 182 w 182"/>
              <a:gd name="T5" fmla="*/ 182 h 182"/>
              <a:gd name="T6" fmla="*/ 0 w 182"/>
              <a:gd name="T7" fmla="*/ 0 h 182"/>
            </a:gdLst>
            <a:ahLst/>
            <a:cxnLst>
              <a:cxn ang="0">
                <a:pos x="T0" y="T1"/>
              </a:cxn>
              <a:cxn ang="0">
                <a:pos x="T2" y="T3"/>
              </a:cxn>
              <a:cxn ang="0">
                <a:pos x="T4" y="T5"/>
              </a:cxn>
              <a:cxn ang="0">
                <a:pos x="T6" y="T7"/>
              </a:cxn>
            </a:cxnLst>
            <a:rect l="0" t="0" r="r" b="b"/>
            <a:pathLst>
              <a:path w="182" h="182">
                <a:moveTo>
                  <a:pt x="0" y="0"/>
                </a:moveTo>
                <a:lnTo>
                  <a:pt x="0" y="182"/>
                </a:lnTo>
                <a:lnTo>
                  <a:pt x="182" y="182"/>
                </a:lnTo>
                <a:lnTo>
                  <a:pt x="0" y="0"/>
                </a:lnTo>
                <a:close/>
              </a:path>
            </a:pathLst>
          </a:custGeom>
          <a:solidFill>
            <a:schemeClr val="bg2"/>
          </a:solidFill>
          <a:ln>
            <a:noFill/>
          </a:ln>
        </p:spPr>
        <p:txBody>
          <a:bodyPr vert="horz" wrap="square" lIns="91440" tIns="45720" rIns="91440" bIns="45720" numCol="1" anchor="t" anchorCtr="0" compatLnSpc="1"/>
          <a:lstStyle/>
          <a:p>
            <a:endParaRPr lang="zh-CN" altLang="en-US"/>
          </a:p>
        </p:txBody>
      </p:sp>
      <p:sp>
        <p:nvSpPr>
          <p:cNvPr id="30" name="Freeform 12"/>
          <p:cNvSpPr/>
          <p:nvPr userDrawn="1"/>
        </p:nvSpPr>
        <p:spPr bwMode="auto">
          <a:xfrm>
            <a:off x="2101850" y="4062413"/>
            <a:ext cx="360363" cy="360363"/>
          </a:xfrm>
          <a:custGeom>
            <a:avLst/>
            <a:gdLst>
              <a:gd name="T0" fmla="*/ 0 w 227"/>
              <a:gd name="T1" fmla="*/ 0 h 227"/>
              <a:gd name="T2" fmla="*/ 0 w 227"/>
              <a:gd name="T3" fmla="*/ 227 h 227"/>
              <a:gd name="T4" fmla="*/ 227 w 227"/>
              <a:gd name="T5" fmla="*/ 227 h 227"/>
              <a:gd name="T6" fmla="*/ 0 w 227"/>
              <a:gd name="T7" fmla="*/ 0 h 227"/>
            </a:gdLst>
            <a:ahLst/>
            <a:cxnLst>
              <a:cxn ang="0">
                <a:pos x="T0" y="T1"/>
              </a:cxn>
              <a:cxn ang="0">
                <a:pos x="T2" y="T3"/>
              </a:cxn>
              <a:cxn ang="0">
                <a:pos x="T4" y="T5"/>
              </a:cxn>
              <a:cxn ang="0">
                <a:pos x="T6" y="T7"/>
              </a:cxn>
            </a:cxnLst>
            <a:rect l="0" t="0" r="r" b="b"/>
            <a:pathLst>
              <a:path w="227" h="227">
                <a:moveTo>
                  <a:pt x="0" y="0"/>
                </a:moveTo>
                <a:lnTo>
                  <a:pt x="0" y="227"/>
                </a:lnTo>
                <a:lnTo>
                  <a:pt x="227" y="227"/>
                </a:lnTo>
                <a:lnTo>
                  <a:pt x="0" y="0"/>
                </a:lnTo>
                <a:close/>
              </a:path>
            </a:pathLst>
          </a:custGeom>
          <a:solidFill>
            <a:schemeClr val="accent6">
              <a:lumMod val="40000"/>
              <a:lumOff val="60000"/>
            </a:schemeClr>
          </a:solidFill>
          <a:ln>
            <a:noFill/>
          </a:ln>
        </p:spPr>
        <p:txBody>
          <a:bodyPr vert="horz" wrap="square" lIns="91440" tIns="45720" rIns="91440" bIns="45720" numCol="1" anchor="t" anchorCtr="0" compatLnSpc="1"/>
          <a:lstStyle/>
          <a:p>
            <a:endParaRPr lang="zh-CN" altLang="en-US"/>
          </a:p>
        </p:txBody>
      </p:sp>
      <p:sp>
        <p:nvSpPr>
          <p:cNvPr id="31" name="Freeform 14"/>
          <p:cNvSpPr/>
          <p:nvPr userDrawn="1"/>
        </p:nvSpPr>
        <p:spPr bwMode="auto">
          <a:xfrm>
            <a:off x="590550" y="3732213"/>
            <a:ext cx="3141663" cy="3130550"/>
          </a:xfrm>
          <a:custGeom>
            <a:avLst/>
            <a:gdLst>
              <a:gd name="T0" fmla="*/ 0 w 1979"/>
              <a:gd name="T1" fmla="*/ 1972 h 1972"/>
              <a:gd name="T2" fmla="*/ 14 w 1979"/>
              <a:gd name="T3" fmla="*/ 1972 h 1972"/>
              <a:gd name="T4" fmla="*/ 1979 w 1979"/>
              <a:gd name="T5" fmla="*/ 7 h 1972"/>
              <a:gd name="T6" fmla="*/ 1972 w 1979"/>
              <a:gd name="T7" fmla="*/ 0 h 1972"/>
              <a:gd name="T8" fmla="*/ 0 w 1979"/>
              <a:gd name="T9" fmla="*/ 1972 h 1972"/>
            </a:gdLst>
            <a:ahLst/>
            <a:cxnLst>
              <a:cxn ang="0">
                <a:pos x="T0" y="T1"/>
              </a:cxn>
              <a:cxn ang="0">
                <a:pos x="T2" y="T3"/>
              </a:cxn>
              <a:cxn ang="0">
                <a:pos x="T4" y="T5"/>
              </a:cxn>
              <a:cxn ang="0">
                <a:pos x="T6" y="T7"/>
              </a:cxn>
              <a:cxn ang="0">
                <a:pos x="T8" y="T9"/>
              </a:cxn>
            </a:cxnLst>
            <a:rect l="0" t="0" r="r" b="b"/>
            <a:pathLst>
              <a:path w="1979" h="1972">
                <a:moveTo>
                  <a:pt x="0" y="1972"/>
                </a:moveTo>
                <a:lnTo>
                  <a:pt x="14" y="1972"/>
                </a:lnTo>
                <a:lnTo>
                  <a:pt x="1979" y="7"/>
                </a:lnTo>
                <a:lnTo>
                  <a:pt x="1972" y="0"/>
                </a:lnTo>
                <a:lnTo>
                  <a:pt x="0" y="197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2" name="Freeform 15"/>
          <p:cNvSpPr/>
          <p:nvPr userDrawn="1"/>
        </p:nvSpPr>
        <p:spPr bwMode="auto">
          <a:xfrm>
            <a:off x="1727200" y="0"/>
            <a:ext cx="3630613" cy="3621088"/>
          </a:xfrm>
          <a:custGeom>
            <a:avLst/>
            <a:gdLst>
              <a:gd name="T0" fmla="*/ 2273 w 2287"/>
              <a:gd name="T1" fmla="*/ 0 h 2281"/>
              <a:gd name="T2" fmla="*/ 0 w 2287"/>
              <a:gd name="T3" fmla="*/ 2274 h 2281"/>
              <a:gd name="T4" fmla="*/ 7 w 2287"/>
              <a:gd name="T5" fmla="*/ 2281 h 2281"/>
              <a:gd name="T6" fmla="*/ 2287 w 2287"/>
              <a:gd name="T7" fmla="*/ 0 h 2281"/>
              <a:gd name="T8" fmla="*/ 2273 w 2287"/>
              <a:gd name="T9" fmla="*/ 0 h 2281"/>
            </a:gdLst>
            <a:ahLst/>
            <a:cxnLst>
              <a:cxn ang="0">
                <a:pos x="T0" y="T1"/>
              </a:cxn>
              <a:cxn ang="0">
                <a:pos x="T2" y="T3"/>
              </a:cxn>
              <a:cxn ang="0">
                <a:pos x="T4" y="T5"/>
              </a:cxn>
              <a:cxn ang="0">
                <a:pos x="T6" y="T7"/>
              </a:cxn>
              <a:cxn ang="0">
                <a:pos x="T8" y="T9"/>
              </a:cxn>
            </a:cxnLst>
            <a:rect l="0" t="0" r="r" b="b"/>
            <a:pathLst>
              <a:path w="2287" h="2281">
                <a:moveTo>
                  <a:pt x="2273" y="0"/>
                </a:moveTo>
                <a:lnTo>
                  <a:pt x="0" y="2274"/>
                </a:lnTo>
                <a:lnTo>
                  <a:pt x="7" y="2281"/>
                </a:lnTo>
                <a:lnTo>
                  <a:pt x="2287" y="0"/>
                </a:lnTo>
                <a:lnTo>
                  <a:pt x="2273"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Freeform 16"/>
          <p:cNvSpPr/>
          <p:nvPr userDrawn="1"/>
        </p:nvSpPr>
        <p:spPr bwMode="auto">
          <a:xfrm>
            <a:off x="3013075" y="846138"/>
            <a:ext cx="1063625" cy="1065213"/>
          </a:xfrm>
          <a:custGeom>
            <a:avLst/>
            <a:gdLst>
              <a:gd name="T0" fmla="*/ 670 w 670"/>
              <a:gd name="T1" fmla="*/ 7 h 671"/>
              <a:gd name="T2" fmla="*/ 7 w 670"/>
              <a:gd name="T3" fmla="*/ 671 h 671"/>
              <a:gd name="T4" fmla="*/ 0 w 670"/>
              <a:gd name="T5" fmla="*/ 664 h 671"/>
              <a:gd name="T6" fmla="*/ 663 w 670"/>
              <a:gd name="T7" fmla="*/ 0 h 671"/>
              <a:gd name="T8" fmla="*/ 670 w 670"/>
              <a:gd name="T9" fmla="*/ 7 h 671"/>
            </a:gdLst>
            <a:ahLst/>
            <a:cxnLst>
              <a:cxn ang="0">
                <a:pos x="T0" y="T1"/>
              </a:cxn>
              <a:cxn ang="0">
                <a:pos x="T2" y="T3"/>
              </a:cxn>
              <a:cxn ang="0">
                <a:pos x="T4" y="T5"/>
              </a:cxn>
              <a:cxn ang="0">
                <a:pos x="T6" y="T7"/>
              </a:cxn>
              <a:cxn ang="0">
                <a:pos x="T8" y="T9"/>
              </a:cxn>
            </a:cxnLst>
            <a:rect l="0" t="0" r="r" b="b"/>
            <a:pathLst>
              <a:path w="670" h="671">
                <a:moveTo>
                  <a:pt x="670" y="7"/>
                </a:moveTo>
                <a:lnTo>
                  <a:pt x="7" y="671"/>
                </a:lnTo>
                <a:lnTo>
                  <a:pt x="0" y="664"/>
                </a:lnTo>
                <a:lnTo>
                  <a:pt x="663" y="0"/>
                </a:lnTo>
                <a:lnTo>
                  <a:pt x="670" y="7"/>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 name="Freeform 18"/>
          <p:cNvSpPr/>
          <p:nvPr userDrawn="1"/>
        </p:nvSpPr>
        <p:spPr bwMode="auto">
          <a:xfrm>
            <a:off x="5576888" y="4606925"/>
            <a:ext cx="279400" cy="279400"/>
          </a:xfrm>
          <a:custGeom>
            <a:avLst/>
            <a:gdLst>
              <a:gd name="T0" fmla="*/ 0 w 176"/>
              <a:gd name="T1" fmla="*/ 0 h 176"/>
              <a:gd name="T2" fmla="*/ 0 w 176"/>
              <a:gd name="T3" fmla="*/ 176 h 176"/>
              <a:gd name="T4" fmla="*/ 176 w 176"/>
              <a:gd name="T5" fmla="*/ 176 h 176"/>
              <a:gd name="T6" fmla="*/ 0 w 176"/>
              <a:gd name="T7" fmla="*/ 0 h 176"/>
            </a:gdLst>
            <a:ahLst/>
            <a:cxnLst>
              <a:cxn ang="0">
                <a:pos x="T0" y="T1"/>
              </a:cxn>
              <a:cxn ang="0">
                <a:pos x="T2" y="T3"/>
              </a:cxn>
              <a:cxn ang="0">
                <a:pos x="T4" y="T5"/>
              </a:cxn>
              <a:cxn ang="0">
                <a:pos x="T6" y="T7"/>
              </a:cxn>
            </a:cxnLst>
            <a:rect l="0" t="0" r="r" b="b"/>
            <a:pathLst>
              <a:path w="176" h="176">
                <a:moveTo>
                  <a:pt x="0" y="0"/>
                </a:moveTo>
                <a:lnTo>
                  <a:pt x="0" y="176"/>
                </a:lnTo>
                <a:lnTo>
                  <a:pt x="176" y="176"/>
                </a:lnTo>
                <a:lnTo>
                  <a:pt x="0" y="0"/>
                </a:lnTo>
                <a:close/>
              </a:path>
            </a:pathLst>
          </a:custGeom>
          <a:solidFill>
            <a:schemeClr val="accent6">
              <a:lumMod val="40000"/>
              <a:lumOff val="60000"/>
            </a:schemeClr>
          </a:solidFill>
          <a:ln>
            <a:noFill/>
          </a:ln>
        </p:spPr>
        <p:txBody>
          <a:bodyPr vert="horz" wrap="square" lIns="91440" tIns="45720" rIns="91440" bIns="45720" numCol="1" anchor="t" anchorCtr="0" compatLnSpc="1"/>
          <a:lstStyle/>
          <a:p>
            <a:endParaRPr lang="zh-CN" altLang="en-US"/>
          </a:p>
        </p:txBody>
      </p:sp>
      <p:sp>
        <p:nvSpPr>
          <p:cNvPr id="13" name="标题 1"/>
          <p:cNvSpPr>
            <a:spLocks noGrp="1"/>
          </p:cNvSpPr>
          <p:nvPr userDrawn="1">
            <p:ph type="ctrTitle" hasCustomPrompt="1"/>
          </p:nvPr>
        </p:nvSpPr>
        <p:spPr>
          <a:xfrm>
            <a:off x="5289551" y="1135063"/>
            <a:ext cx="5426076" cy="1621509"/>
          </a:xfrm>
        </p:spPr>
        <p:txBody>
          <a:bodyPr anchor="b">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5289551" y="3441299"/>
            <a:ext cx="5426076"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endParaRPr lang="en-US" altLang="zh-CN" dirty="0"/>
          </a:p>
        </p:txBody>
      </p:sp>
      <p:sp>
        <p:nvSpPr>
          <p:cNvPr id="6" name="文本占位符 13"/>
          <p:cNvSpPr>
            <a:spLocks noGrp="1"/>
          </p:cNvSpPr>
          <p:nvPr userDrawn="1">
            <p:ph type="body" sz="quarter" idx="10" hasCustomPrompt="1"/>
          </p:nvPr>
        </p:nvSpPr>
        <p:spPr>
          <a:xfrm>
            <a:off x="5289552" y="3145028"/>
            <a:ext cx="5426076"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charset="-122"/>
                <a:cs typeface="Segoe UI Light" panose="020B0502040204020203"/>
              </a:rPr>
              <a:t> 1</a:t>
            </a:r>
            <a:endPar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charset="-122"/>
                <a:ea typeface="微软雅黑" panose="020B0503020204020204" charset="-122"/>
              </a:rPr>
              <a:t>一键调整模板颜色</a:t>
            </a:r>
            <a:endParaRPr lang="en-US" sz="3200" b="1">
              <a:solidFill>
                <a:schemeClr val="tx1">
                  <a:lumMod val="85000"/>
                  <a:lumOff val="15000"/>
                </a:schemeClr>
              </a:solidFill>
              <a:latin typeface="微软雅黑" panose="020B0503020204020204" charset="-122"/>
              <a:ea typeface="微软雅黑" panose="020B050302020402020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1.</a:t>
            </a:r>
            <a:r>
              <a:rPr lang="zh-CN" altLang="en-US" sz="1200" spc="150">
                <a:latin typeface="微软雅黑" panose="020B0503020204020204" charset="-122"/>
                <a:ea typeface="微软雅黑" panose="020B0503020204020204" charset="-122"/>
              </a:rPr>
              <a:t> 选择“设计”</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“变体”</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“颜色”；</a:t>
            </a:r>
            <a:endParaRPr lang="en-US" sz="1200" spc="150">
              <a:latin typeface="微软雅黑" panose="020B0503020204020204" charset="-122"/>
              <a:ea typeface="微软雅黑" panose="020B050302020402020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2.</a:t>
            </a:r>
            <a:r>
              <a:rPr lang="zh-CN" altLang="en-US" sz="1200" spc="150">
                <a:latin typeface="微软雅黑" panose="020B0503020204020204" charset="-122"/>
                <a:ea typeface="微软雅黑" panose="020B0503020204020204" charset="-122"/>
              </a:rPr>
              <a:t> 选择你喜欢的颜色搭配，模板一秒调整为你选颜色。</a:t>
            </a:r>
            <a:endParaRPr lang="en-US" sz="1200" spc="150">
              <a:latin typeface="微软雅黑" panose="020B0503020204020204" charset="-122"/>
              <a:ea typeface="微软雅黑" panose="020B050302020402020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charset="-122"/>
                <a:cs typeface="Segoe UI Light" panose="020B0502040204020203"/>
              </a:rPr>
              <a:t> 2</a:t>
            </a:r>
            <a:endPar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charset="-122"/>
                <a:ea typeface="微软雅黑" panose="020B0503020204020204" charset="-122"/>
              </a:rPr>
              <a:t>随时添加模板样式</a:t>
            </a:r>
            <a:endParaRPr lang="en-US" sz="3200" b="1">
              <a:solidFill>
                <a:schemeClr val="tx1">
                  <a:lumMod val="85000"/>
                  <a:lumOff val="15000"/>
                </a:schemeClr>
              </a:solidFill>
              <a:latin typeface="微软雅黑" panose="020B0503020204020204" charset="-122"/>
              <a:ea typeface="微软雅黑" panose="020B050302020402020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1.</a:t>
            </a:r>
            <a:r>
              <a:rPr lang="zh-CN" altLang="en-US" sz="1200" spc="150">
                <a:latin typeface="微软雅黑" panose="020B0503020204020204" charset="-122"/>
                <a:ea typeface="微软雅黑" panose="020B0503020204020204" charset="-122"/>
              </a:rPr>
              <a:t> 选择“开始”</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“新建幻灯片”；</a:t>
            </a:r>
            <a:endParaRPr lang="en-US" sz="1200" spc="150">
              <a:latin typeface="微软雅黑" panose="020B0503020204020204" charset="-122"/>
              <a:ea typeface="微软雅黑" panose="020B050302020402020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2.</a:t>
            </a:r>
            <a:r>
              <a:rPr lang="zh-CN" altLang="en-US" sz="1200" spc="150">
                <a:latin typeface="微软雅黑" panose="020B0503020204020204" charset="-122"/>
                <a:ea typeface="微软雅黑" panose="020B0503020204020204" charset="-122"/>
              </a:rPr>
              <a:t> 选择你需要的页面，如封面页，目录页，副标题页，内容页等</a:t>
            </a:r>
            <a:r>
              <a:rPr lang="en-US" altLang="zh-CN" sz="1200" spc="150">
                <a:latin typeface="微软雅黑" panose="020B0503020204020204" charset="-122"/>
                <a:ea typeface="微软雅黑" panose="020B0503020204020204" charset="-122"/>
              </a:rPr>
              <a:t>…</a:t>
            </a:r>
            <a:endParaRPr lang="en-US" sz="1200" spc="150">
              <a:latin typeface="微软雅黑" panose="020B0503020204020204" charset="-122"/>
              <a:ea typeface="微软雅黑" panose="020B050302020402020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pic>
        <p:nvPicPr>
          <p:cNvPr id="7" name="图片 6">
            <a:hlinkClick r:id="rId3"/>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4.xml"/><Relationship Id="rId3" Type="http://schemas.openxmlformats.org/officeDocument/2006/relationships/image" Target="../media/image20.wmf"/><Relationship Id="rId2" Type="http://schemas.openxmlformats.org/officeDocument/2006/relationships/oleObject" Target="../embeddings/oleObject1.bin"/><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hart" Target="../charts/chart2.xml"/><Relationship Id="rId1" Type="http://schemas.openxmlformats.org/officeDocument/2006/relationships/chart" Target="../charts/char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chart" Target="../charts/char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5314950" y="1378585"/>
            <a:ext cx="6205855" cy="1863090"/>
          </a:xfrm>
        </p:spPr>
        <p:txBody>
          <a:bodyPr>
            <a:normAutofit/>
          </a:bodyPr>
          <a:lstStyle/>
          <a:p>
            <a:r>
              <a:rPr lang="en-US" altLang="zh-CN" dirty="0">
                <a:sym typeface="+mn-ea"/>
              </a:rPr>
              <a:t>Speaker recognition and Language recognition report</a:t>
            </a:r>
            <a:endParaRPr lang="zh-CN" altLang="en-US" dirty="0"/>
          </a:p>
        </p:txBody>
      </p:sp>
      <p:sp>
        <p:nvSpPr>
          <p:cNvPr id="6" name="文本占位符 5"/>
          <p:cNvSpPr>
            <a:spLocks noGrp="1"/>
          </p:cNvSpPr>
          <p:nvPr>
            <p:ph type="body" sz="quarter" idx="10"/>
          </p:nvPr>
        </p:nvSpPr>
        <p:spPr>
          <a:xfrm>
            <a:off x="5314950" y="3407253"/>
            <a:ext cx="6205539" cy="293733"/>
          </a:xfrm>
        </p:spPr>
        <p:txBody>
          <a:bodyPr/>
          <a:lstStyle/>
          <a:p>
            <a:r>
              <a:rPr lang="en-US" altLang="zh-CN"/>
              <a:t>Speaker</a:t>
            </a:r>
            <a:r>
              <a:rPr lang="zh-CN" altLang="en-US"/>
              <a:t>：张楚瑜</a:t>
            </a:r>
            <a:endParaRPr lang="zh-CN" altLang="en-US" dirty="0"/>
          </a:p>
        </p:txBody>
      </p:sp>
      <p:sp>
        <p:nvSpPr>
          <p:cNvPr id="7" name="文本占位符 6"/>
          <p:cNvSpPr>
            <a:spLocks noGrp="1"/>
          </p:cNvSpPr>
          <p:nvPr>
            <p:ph type="body" sz="quarter" idx="11"/>
          </p:nvPr>
        </p:nvSpPr>
        <p:spPr>
          <a:xfrm>
            <a:off x="5314950" y="3849574"/>
            <a:ext cx="6205539" cy="293733"/>
          </a:xfrm>
        </p:spPr>
        <p:txBody>
          <a:bodyPr/>
          <a:lstStyle/>
          <a:p>
            <a:r>
              <a:rPr lang="en-US" altLang="zh-CN"/>
              <a:t>Member</a:t>
            </a:r>
            <a:r>
              <a:rPr lang="zh-CN" altLang="en-US"/>
              <a:t>：</a:t>
            </a:r>
            <a:r>
              <a:rPr lang="zh-CN" altLang="en-US">
                <a:sym typeface="+mn-lt"/>
              </a:rPr>
              <a:t>李晓波、胡越洋、王明涛</a:t>
            </a:r>
            <a:endParaRPr lang="zh-CN" altLang="en-US">
              <a:sym typeface="+mn-lt"/>
            </a:endParaRPr>
          </a:p>
          <a:p>
            <a:r>
              <a:rPr lang="zh-CN" altLang="en-US"/>
              <a:t>instructor：徐新</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d-vector</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129" name="图片 128"/>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225550" y="1570990"/>
            <a:ext cx="5593080" cy="4267200"/>
          </a:xfrm>
          <a:prstGeom prst="rect">
            <a:avLst/>
          </a:prstGeom>
        </p:spPr>
      </p:pic>
      <p:graphicFrame>
        <p:nvGraphicFramePr>
          <p:cNvPr id="130" name="对象 129">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2" imgW="914400" imgH="215900" progId="Equation.KSEE3">
                  <p:embed/>
                </p:oleObj>
              </mc:Choice>
              <mc:Fallback>
                <p:oleObj name="" r:id="rId2" imgW="914400" imgH="215900" progId="Equation.KSEE3">
                  <p:embed/>
                  <p:pic>
                    <p:nvPicPr>
                      <p:cNvPr id="0" name="图片 1024"/>
                      <p:cNvPicPr/>
                      <p:nvPr/>
                    </p:nvPicPr>
                    <p:blipFill>
                      <a:blip r:embed="rId3"/>
                      <a:stretch>
                        <a:fillRect/>
                      </a:stretch>
                    </p:blipFill>
                    <p:spPr>
                      <a:xfrm>
                        <a:off x="5638800" y="3321050"/>
                        <a:ext cx="914400" cy="215900"/>
                      </a:xfrm>
                      <a:prstGeom prst="rect">
                        <a:avLst/>
                      </a:prstGeom>
                    </p:spPr>
                  </p:pic>
                </p:oleObj>
              </mc:Fallback>
            </mc:AlternateContent>
          </a:graphicData>
        </a:graphic>
      </p:graphicFrame>
      <p:sp>
        <p:nvSpPr>
          <p:cNvPr id="132" name="文本框 131"/>
          <p:cNvSpPr txBox="1"/>
          <p:nvPr/>
        </p:nvSpPr>
        <p:spPr>
          <a:xfrm>
            <a:off x="7647940" y="2735580"/>
            <a:ext cx="3639185" cy="1938020"/>
          </a:xfrm>
          <a:prstGeom prst="rect">
            <a:avLst/>
          </a:prstGeom>
          <a:noFill/>
        </p:spPr>
        <p:txBody>
          <a:bodyPr wrap="square" rtlCol="0">
            <a:spAutoFit/>
          </a:bodyPr>
          <a:p>
            <a:r>
              <a:rPr lang="en-US" altLang="zh-CN" sz="2400"/>
              <a:t>frame-level :</a:t>
            </a:r>
            <a:r>
              <a:rPr sz="2400"/>
              <a:t>Judging speaker in frame</a:t>
            </a:r>
            <a:r>
              <a:rPr lang="en-US" sz="2400"/>
              <a:t>.</a:t>
            </a:r>
            <a:endParaRPr lang="en-US" sz="2400"/>
          </a:p>
          <a:p>
            <a:endParaRPr sz="2400"/>
          </a:p>
          <a:p>
            <a:r>
              <a:rPr lang="en-US" altLang="zh-CN" sz="2400"/>
              <a:t>utterance-level:</a:t>
            </a:r>
            <a:r>
              <a:rPr sz="2400">
                <a:sym typeface="+mn-ea"/>
              </a:rPr>
              <a:t>Judging </a:t>
            </a:r>
            <a:r>
              <a:rPr lang="en-US" altLang="zh-CN" sz="2400">
                <a:sym typeface="+mn-ea"/>
              </a:rPr>
              <a:t>utterance</a:t>
            </a:r>
            <a:r>
              <a:rPr sz="2400">
                <a:sym typeface="+mn-ea"/>
              </a:rPr>
              <a:t> in frame</a:t>
            </a:r>
            <a:r>
              <a:rPr lang="en-US" sz="2400">
                <a:sym typeface="+mn-ea"/>
              </a:rPr>
              <a:t>.</a:t>
            </a:r>
            <a:endParaRPr lang="en-US" altLang="zh-CN" sz="2400"/>
          </a:p>
        </p:txBody>
      </p:sp>
      <p:sp>
        <p:nvSpPr>
          <p:cNvPr id="3" name="文本框 2"/>
          <p:cNvSpPr txBox="1"/>
          <p:nvPr/>
        </p:nvSpPr>
        <p:spPr>
          <a:xfrm>
            <a:off x="807085" y="5801995"/>
            <a:ext cx="6840855" cy="645160"/>
          </a:xfrm>
          <a:prstGeom prst="rect">
            <a:avLst/>
          </a:prstGeom>
          <a:noFill/>
        </p:spPr>
        <p:txBody>
          <a:bodyPr wrap="square" rtlCol="0" anchor="t">
            <a:spAutoFit/>
          </a:bodyPr>
          <a:p>
            <a:r>
              <a:rPr lang="zh-CN" altLang="en-US"/>
              <a:t>https://static.googleusercontent.com/media/research.google.com/</a:t>
            </a:r>
            <a:endParaRPr lang="zh-CN" altLang="en-US"/>
          </a:p>
          <a:p>
            <a:r>
              <a:rPr lang="zh-CN" altLang="en-US"/>
              <a:t>zhCN//pubs/archive/41939.pdf</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d-vector</a:t>
            </a:r>
            <a:endParaRPr 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129" name="图片 128"/>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130935" y="1579880"/>
            <a:ext cx="5593080" cy="4267200"/>
          </a:xfrm>
          <a:prstGeom prst="rect">
            <a:avLst/>
          </a:prstGeom>
        </p:spPr>
      </p:pic>
      <p:sp>
        <p:nvSpPr>
          <p:cNvPr id="22" name="文本框 21"/>
          <p:cNvSpPr txBox="1"/>
          <p:nvPr/>
        </p:nvSpPr>
        <p:spPr>
          <a:xfrm>
            <a:off x="7286625" y="2820035"/>
            <a:ext cx="4029075" cy="1322070"/>
          </a:xfrm>
          <a:prstGeom prst="rect">
            <a:avLst/>
          </a:prstGeom>
          <a:noFill/>
        </p:spPr>
        <p:txBody>
          <a:bodyPr wrap="square" rtlCol="0" anchor="t">
            <a:spAutoFit/>
          </a:bodyPr>
          <a:p>
            <a:r>
              <a:rPr lang="zh-CN" altLang="en-US" sz="2000"/>
              <a:t>In the evaluation phase, we make decisions using the distance between the target d-vector and the test d-vector</a:t>
            </a:r>
            <a:r>
              <a:rPr lang="en-US" altLang="zh-CN" sz="2000"/>
              <a:t>.</a:t>
            </a:r>
            <a:endParaRPr lang="en-US" altLang="zh-CN" sz="2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d-vector</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129" name="图片 128"/>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130935" y="1579880"/>
            <a:ext cx="5593080" cy="4267200"/>
          </a:xfrm>
          <a:prstGeom prst="rect">
            <a:avLst/>
          </a:prstGeom>
        </p:spPr>
      </p:pic>
      <p:sp>
        <p:nvSpPr>
          <p:cNvPr id="34" name="文本框 33"/>
          <p:cNvSpPr txBox="1"/>
          <p:nvPr/>
        </p:nvSpPr>
        <p:spPr>
          <a:xfrm>
            <a:off x="7382510" y="2115820"/>
            <a:ext cx="3837940" cy="2861310"/>
          </a:xfrm>
          <a:prstGeom prst="rect">
            <a:avLst/>
          </a:prstGeom>
          <a:noFill/>
        </p:spPr>
        <p:txBody>
          <a:bodyPr wrap="square" rtlCol="0" anchor="t">
            <a:spAutoFit/>
          </a:bodyPr>
          <a:p>
            <a:r>
              <a:rPr lang="zh-CN" altLang="en-US"/>
              <a:t>First, we can reduce the DNN model size for runtime by pruning away the output layer, and this also enables us to use a large number of development speakers without increasing DNN size at runtime. </a:t>
            </a:r>
            <a:endParaRPr lang="zh-CN" altLang="en-US"/>
          </a:p>
          <a:p>
            <a:endParaRPr lang="zh-CN" altLang="en-US"/>
          </a:p>
          <a:p>
            <a:r>
              <a:rPr lang="zh-CN" altLang="en-US"/>
              <a:t>Second, we have observed better generalization to unseen speakers from the last hidden layer output</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d-vector</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970915" y="1927225"/>
            <a:ext cx="4777740" cy="2659380"/>
          </a:xfrm>
          <a:prstGeom prst="rect">
            <a:avLst/>
          </a:prstGeom>
        </p:spPr>
      </p:pic>
      <p:sp>
        <p:nvSpPr>
          <p:cNvPr id="7" name="文本框 6"/>
          <p:cNvSpPr txBox="1"/>
          <p:nvPr/>
        </p:nvSpPr>
        <p:spPr>
          <a:xfrm>
            <a:off x="1052830" y="4939665"/>
            <a:ext cx="3977005" cy="368300"/>
          </a:xfrm>
          <a:prstGeom prst="rect">
            <a:avLst/>
          </a:prstGeom>
          <a:noFill/>
        </p:spPr>
        <p:txBody>
          <a:bodyPr wrap="square" rtlCol="0" anchor="t">
            <a:spAutoFit/>
          </a:bodyPr>
          <a:p>
            <a:r>
              <a:rPr lang="zh-CN" altLang="en-US"/>
              <a:t>https://arxiv.org/pdf/1705.02304.pdf</a:t>
            </a:r>
            <a:endParaRPr lang="zh-CN" altLang="en-US"/>
          </a:p>
        </p:txBody>
      </p:sp>
      <p:pic>
        <p:nvPicPr>
          <p:cNvPr id="6" name="图片 3"/>
          <p:cNvPicPr>
            <a:picLocks noChangeAspect="1"/>
          </p:cNvPicPr>
          <p:nvPr/>
        </p:nvPicPr>
        <p:blipFill>
          <a:blip r:embed="rId2"/>
          <a:stretch>
            <a:fillRect/>
          </a:stretch>
        </p:blipFill>
        <p:spPr>
          <a:xfrm>
            <a:off x="6705918" y="1926908"/>
            <a:ext cx="3725214" cy="2340000"/>
          </a:xfrm>
          <a:prstGeom prst="rect">
            <a:avLst/>
          </a:prstGeom>
        </p:spPr>
      </p:pic>
      <p:sp>
        <p:nvSpPr>
          <p:cNvPr id="20" name="文本框 19"/>
          <p:cNvSpPr txBox="1"/>
          <p:nvPr/>
        </p:nvSpPr>
        <p:spPr>
          <a:xfrm>
            <a:off x="6809740" y="4939665"/>
            <a:ext cx="3829050" cy="368300"/>
          </a:xfrm>
          <a:prstGeom prst="rect">
            <a:avLst/>
          </a:prstGeom>
          <a:noFill/>
        </p:spPr>
        <p:txBody>
          <a:bodyPr wrap="square" rtlCol="0">
            <a:spAutoFit/>
          </a:bodyPr>
          <a:p>
            <a:r>
              <a:rPr lang="en-US" altLang="zh-CN"/>
              <a:t>https://arxiv.org/pdf/1509.08062.pdf</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sz="4000" dirty="0"/>
              <a:t>Experiment</a:t>
            </a:r>
            <a:endParaRPr lang="en-US" altLang="zh-CN" sz="4000" dirty="0"/>
          </a:p>
        </p:txBody>
      </p:sp>
      <p:sp>
        <p:nvSpPr>
          <p:cNvPr id="6" name="文本占位符 5"/>
          <p:cNvSpPr>
            <a:spLocks noGrp="1"/>
          </p:cNvSpPr>
          <p:nvPr>
            <p:ph type="body" idx="1"/>
          </p:nvPr>
        </p:nvSpPr>
        <p:spPr/>
        <p:txBody>
          <a:bodyPr/>
          <a:lstStyle/>
          <a:p>
            <a:pPr lvl="0"/>
            <a:r>
              <a:rPr lang="en-US" altLang="zh-CN" sz="1600" dirty="0"/>
              <a:t>Experiment prepare</a:t>
            </a:r>
            <a:endParaRPr lang="en-US" altLang="zh-CN" sz="1600" dirty="0"/>
          </a:p>
          <a:p>
            <a:pPr lvl="0"/>
            <a:r>
              <a:rPr lang="en-US" altLang="zh-CN" sz="1600" dirty="0"/>
              <a:t>Language recognition</a:t>
            </a:r>
            <a:endParaRPr lang="zh-CN" altLang="en-US" sz="1600" dirty="0"/>
          </a:p>
          <a:p>
            <a:pPr lvl="0"/>
            <a:r>
              <a:rPr lang="en-US" altLang="zh-CN" sz="1600" dirty="0"/>
              <a:t>Speaker recognition</a:t>
            </a:r>
            <a:endParaRPr lang="zh-CN" altLang="en-US" sz="1600" dirty="0"/>
          </a:p>
        </p:txBody>
      </p:sp>
      <p:sp>
        <p:nvSpPr>
          <p:cNvPr id="9" name="文本框 8"/>
          <p:cNvSpPr txBox="1"/>
          <p:nvPr/>
        </p:nvSpPr>
        <p:spPr>
          <a:xfrm>
            <a:off x="753604" y="1790699"/>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/03</a:t>
            </a:r>
            <a:endParaRPr lang="zh-CN" altLang="en-US" spc="100" dirty="0">
              <a:solidFill>
                <a:schemeClr val="accent1"/>
              </a:solidFill>
              <a:latin typeface="Impact" panose="020B080603090205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Experiment prepare</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2567940" y="2153920"/>
            <a:ext cx="6042660" cy="3497580"/>
          </a:xfrm>
          <a:prstGeom prst="rect">
            <a:avLst/>
          </a:prstGeom>
        </p:spPr>
      </p:pic>
      <p:sp>
        <p:nvSpPr>
          <p:cNvPr id="5" name="文本框 4"/>
          <p:cNvSpPr txBox="1"/>
          <p:nvPr/>
        </p:nvSpPr>
        <p:spPr>
          <a:xfrm>
            <a:off x="4172585" y="1356360"/>
            <a:ext cx="2581275" cy="521970"/>
          </a:xfrm>
          <a:prstGeom prst="rect">
            <a:avLst/>
          </a:prstGeom>
          <a:noFill/>
        </p:spPr>
        <p:txBody>
          <a:bodyPr wrap="square" rtlCol="0">
            <a:spAutoFit/>
          </a:bodyPr>
          <a:p>
            <a:r>
              <a:rPr lang="en-US" altLang="zh-CN" sz="2800"/>
              <a:t>Google colab</a:t>
            </a:r>
            <a:endParaRPr lang="en-US" altLang="zh-CN" sz="2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Language recognition data</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100" name="文本框 99"/>
          <p:cNvSpPr txBox="1"/>
          <p:nvPr/>
        </p:nvSpPr>
        <p:spPr>
          <a:xfrm>
            <a:off x="3185160" y="2090420"/>
            <a:ext cx="6060440" cy="2676525"/>
          </a:xfrm>
          <a:prstGeom prst="rect">
            <a:avLst/>
          </a:prstGeom>
          <a:noFill/>
          <a:ln w="9525">
            <a:noFill/>
          </a:ln>
        </p:spPr>
        <p:txBody>
          <a:bodyPr wrap="square">
            <a:spAutoFit/>
          </a:bodyPr>
          <a:p>
            <a:pPr indent="0"/>
            <a:r>
              <a:rPr lang="en-US" altLang="zh-CN" sz="2400" b="0"/>
              <a:t>The dataset contains over 3453 utterances for 8 languages, which was downloaded from Kaggle. We select 70% of them as our train dataset in training phase while the rest as our test dataset. Then, we remove the silent speech and cut the speech into segments in seconds.</a:t>
            </a:r>
            <a:endParaRPr lang="en-US" altLang="zh-CN"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Speaker recognition d</a:t>
            </a:r>
            <a:r>
              <a:rPr lang="en-US" altLang="zh-CN">
                <a:sym typeface="+mn-ea"/>
              </a:rPr>
              <a:t>ata</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5" name="文本框 4"/>
          <p:cNvSpPr txBox="1"/>
          <p:nvPr/>
        </p:nvSpPr>
        <p:spPr>
          <a:xfrm>
            <a:off x="6197600" y="1742440"/>
            <a:ext cx="4834255" cy="3784600"/>
          </a:xfrm>
          <a:prstGeom prst="rect">
            <a:avLst/>
          </a:prstGeom>
          <a:noFill/>
        </p:spPr>
        <p:txBody>
          <a:bodyPr wrap="square" rtlCol="0">
            <a:spAutoFit/>
          </a:bodyPr>
          <a:p>
            <a:r>
              <a:rPr lang="en-US" altLang="zh-CN" sz="2400"/>
              <a:t>VoxCeleb contains over 100,000 utterances for 1,251 celebrities, extracted from videos uploaded to YouTube. In training phase, we select 100 celebrities as our training dataset. In test phase, we </a:t>
            </a:r>
            <a:r>
              <a:rPr lang="en-US" altLang="zh-CN" sz="2400">
                <a:sym typeface="+mn-ea"/>
              </a:rPr>
              <a:t>select</a:t>
            </a:r>
            <a:r>
              <a:rPr lang="en-US" altLang="zh-CN" sz="2400"/>
              <a:t> </a:t>
            </a:r>
            <a:r>
              <a:rPr lang="en-US" altLang="zh-CN" sz="2400">
                <a:sym typeface="+mn-ea"/>
              </a:rPr>
              <a:t>40 celebrities.Then, we remove the silent speech and cut the speech into segments in seconds. </a:t>
            </a:r>
            <a:endParaRPr lang="en-US" altLang="zh-CN" sz="2400">
              <a:sym typeface="+mn-ea"/>
            </a:endParaRPr>
          </a:p>
        </p:txBody>
      </p:sp>
      <p:pic>
        <p:nvPicPr>
          <p:cNvPr id="3" name="图片 2"/>
          <p:cNvPicPr>
            <a:picLocks noChangeAspect="1"/>
          </p:cNvPicPr>
          <p:nvPr/>
        </p:nvPicPr>
        <p:blipFill>
          <a:blip r:embed="rId1"/>
          <a:srcRect l="14765" r="10091" b="294"/>
          <a:stretch>
            <a:fillRect/>
          </a:stretch>
        </p:blipFill>
        <p:spPr>
          <a:xfrm>
            <a:off x="1005205" y="2352040"/>
            <a:ext cx="4818380" cy="2153920"/>
          </a:xfrm>
          <a:prstGeom prst="rect">
            <a:avLst/>
          </a:prstGeom>
        </p:spPr>
      </p:pic>
      <p:sp>
        <p:nvSpPr>
          <p:cNvPr id="6" name="文本框 5"/>
          <p:cNvSpPr txBox="1"/>
          <p:nvPr/>
        </p:nvSpPr>
        <p:spPr>
          <a:xfrm>
            <a:off x="837565" y="4864735"/>
            <a:ext cx="5153025" cy="368300"/>
          </a:xfrm>
          <a:prstGeom prst="rect">
            <a:avLst/>
          </a:prstGeom>
          <a:noFill/>
        </p:spPr>
        <p:txBody>
          <a:bodyPr wrap="square" rtlCol="0" anchor="t">
            <a:spAutoFit/>
          </a:bodyPr>
          <a:p>
            <a:r>
              <a:rPr lang="zh-CN" altLang="en-US"/>
              <a:t>http://www.robots.ox.ac.uk/~vgg/data/voxceleb/</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Language recognition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aphicFrame>
        <p:nvGraphicFramePr>
          <p:cNvPr id="7" name="图表 6"/>
          <p:cNvGraphicFramePr/>
          <p:nvPr/>
        </p:nvGraphicFramePr>
        <p:xfrm>
          <a:off x="765810" y="1484630"/>
          <a:ext cx="5513070" cy="401574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8" name="图表 7"/>
          <p:cNvGraphicFramePr/>
          <p:nvPr/>
        </p:nvGraphicFramePr>
        <p:xfrm>
          <a:off x="6034405" y="1484630"/>
          <a:ext cx="5487035" cy="401574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Language recognition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aphicFrame>
        <p:nvGraphicFramePr>
          <p:cNvPr id="3" name="图表 2"/>
          <p:cNvGraphicFramePr/>
          <p:nvPr/>
        </p:nvGraphicFramePr>
        <p:xfrm>
          <a:off x="1928495" y="1210521"/>
          <a:ext cx="8128000" cy="5418667"/>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Contents</a:t>
            </a:r>
            <a:endParaRPr lang="en-US" altLang="zh-CN"/>
          </a:p>
        </p:txBody>
      </p:sp>
      <p:sp>
        <p:nvSpPr>
          <p:cNvPr id="6" name="íş1îḑè"/>
          <p:cNvSpPr/>
          <p:nvPr/>
        </p:nvSpPr>
        <p:spPr bwMode="auto">
          <a:xfrm>
            <a:off x="4810125" y="1911243"/>
            <a:ext cx="828092" cy="595554"/>
          </a:xfrm>
          <a:prstGeom prst="parallelogram">
            <a:avLst/>
          </a:prstGeom>
          <a:solidFill>
            <a:schemeClr val="accent1">
              <a:lumMod val="100000"/>
            </a:schemeClr>
          </a:solidFill>
          <a:ln w="12700" cap="flat" cmpd="sng" algn="ctr">
            <a:solidFill>
              <a:schemeClr val="accent1">
                <a:lumMod val="100000"/>
              </a:schemeClr>
            </a:solidFill>
            <a:prstDash val="solid"/>
            <a:round/>
            <a:headEnd type="none" w="med" len="med"/>
            <a:tailEnd type="none" w="med" len="med"/>
          </a:ln>
        </p:spPr>
        <p:txBody>
          <a:bodyPr rot="0" spcFirstLastPara="0" vert="horz" wrap="none" lIns="91440" tIns="45720" rIns="91440" bIns="45720" anchor="ctr" anchorCtr="1" forceAA="0" compatLnSpc="1">
            <a:noAutofit/>
          </a:bodyPr>
          <a:lstStyle/>
          <a:p>
            <a:pPr algn="ctr"/>
            <a:r>
              <a:rPr lang="en-US" altLang="zh-CN" sz="2400" dirty="0">
                <a:solidFill>
                  <a:schemeClr val="bg1">
                    <a:lumMod val="100000"/>
                  </a:schemeClr>
                </a:solidFill>
                <a:latin typeface="Impact" panose="020B0806030902050204" pitchFamily="34" charset="0"/>
              </a:rPr>
              <a:t>01</a:t>
            </a:r>
            <a:endParaRPr lang="en-US" altLang="zh-CN" sz="2400" dirty="0">
              <a:solidFill>
                <a:schemeClr val="bg1">
                  <a:lumMod val="100000"/>
                </a:schemeClr>
              </a:solidFill>
              <a:latin typeface="Impact" panose="020B0806030902050204" pitchFamily="34" charset="0"/>
            </a:endParaRPr>
          </a:p>
        </p:txBody>
      </p:sp>
      <p:sp>
        <p:nvSpPr>
          <p:cNvPr id="7" name="îşlïḓe"/>
          <p:cNvSpPr/>
          <p:nvPr/>
        </p:nvSpPr>
        <p:spPr bwMode="auto">
          <a:xfrm>
            <a:off x="5367787" y="1911243"/>
            <a:ext cx="5346994" cy="595554"/>
          </a:xfrm>
          <a:prstGeom prst="parallelogram">
            <a:avLst/>
          </a:prstGeom>
          <a:noFill/>
          <a:ln w="12700" cap="flat" cmpd="sng" algn="ctr">
            <a:solidFill>
              <a:schemeClr val="accent1">
                <a:lumMod val="100000"/>
              </a:schemeClr>
            </a:solidFill>
            <a:prstDash val="solid"/>
            <a:round/>
            <a:headEnd type="none" w="med" len="med"/>
            <a:tailEnd type="none" w="med" len="med"/>
          </a:ln>
        </p:spPr>
        <p:txBody>
          <a:bodyPr rot="0" spcFirstLastPara="0" vert="horz" wrap="square" lIns="91440" tIns="45720" rIns="91440" bIns="45720" anchor="ctr" anchorCtr="1" forceAA="0" compatLnSpc="1">
            <a:noAutofit/>
          </a:bodyPr>
          <a:lstStyle/>
          <a:p>
            <a:pPr>
              <a:lnSpc>
                <a:spcPct val="120000"/>
              </a:lnSpc>
            </a:pPr>
            <a:r>
              <a:rPr lang="en-US" altLang="zh-CN" sz="2800" dirty="0"/>
              <a:t>Project purpose</a:t>
            </a:r>
            <a:endParaRPr lang="en-US" altLang="zh-CN" sz="2800" dirty="0"/>
          </a:p>
        </p:txBody>
      </p:sp>
      <p:sp>
        <p:nvSpPr>
          <p:cNvPr id="8" name="išḻíďè"/>
          <p:cNvSpPr/>
          <p:nvPr/>
        </p:nvSpPr>
        <p:spPr bwMode="auto">
          <a:xfrm>
            <a:off x="4810125" y="2732134"/>
            <a:ext cx="828092" cy="595554"/>
          </a:xfrm>
          <a:prstGeom prst="parallelogram">
            <a:avLst/>
          </a:prstGeom>
          <a:solidFill>
            <a:schemeClr val="accent2">
              <a:lumMod val="100000"/>
            </a:schemeClr>
          </a:solidFill>
          <a:ln w="12700" cap="flat" cmpd="sng" algn="ctr">
            <a:solidFill>
              <a:schemeClr val="accent2">
                <a:lumMod val="100000"/>
              </a:schemeClr>
            </a:solidFill>
            <a:prstDash val="solid"/>
            <a:round/>
            <a:headEnd type="none" w="med" len="med"/>
            <a:tailEnd type="none" w="med" len="med"/>
          </a:ln>
        </p:spPr>
        <p:txBody>
          <a:bodyPr rot="0" spcFirstLastPara="0" vert="horz" wrap="none" lIns="91440" tIns="45720" rIns="91440" bIns="45720" anchor="ctr" anchorCtr="1" forceAA="0" compatLnSpc="1">
            <a:noAutofit/>
          </a:bodyPr>
          <a:lstStyle/>
          <a:p>
            <a:pPr algn="ctr"/>
            <a:r>
              <a:rPr lang="en-US" altLang="zh-CN" sz="2400">
                <a:solidFill>
                  <a:schemeClr val="bg1">
                    <a:lumMod val="100000"/>
                  </a:schemeClr>
                </a:solidFill>
                <a:latin typeface="Impact" panose="020B0806030902050204" pitchFamily="34" charset="0"/>
              </a:rPr>
              <a:t>02</a:t>
            </a:r>
            <a:endParaRPr lang="en-US" altLang="zh-CN" sz="2400">
              <a:solidFill>
                <a:schemeClr val="bg1">
                  <a:lumMod val="100000"/>
                </a:schemeClr>
              </a:solidFill>
              <a:latin typeface="Impact" panose="020B0806030902050204" pitchFamily="34" charset="0"/>
            </a:endParaRPr>
          </a:p>
        </p:txBody>
      </p:sp>
      <p:sp>
        <p:nvSpPr>
          <p:cNvPr id="9" name="íşḷïḓè"/>
          <p:cNvSpPr/>
          <p:nvPr/>
        </p:nvSpPr>
        <p:spPr bwMode="auto">
          <a:xfrm>
            <a:off x="5367787" y="2732134"/>
            <a:ext cx="5346994" cy="595554"/>
          </a:xfrm>
          <a:prstGeom prst="parallelogram">
            <a:avLst/>
          </a:prstGeom>
          <a:noFill/>
          <a:ln w="12700" cap="flat" cmpd="sng" algn="ctr">
            <a:solidFill>
              <a:schemeClr val="accent2">
                <a:lumMod val="100000"/>
              </a:schemeClr>
            </a:solidFill>
            <a:prstDash val="solid"/>
            <a:round/>
            <a:headEnd type="none" w="med" len="med"/>
            <a:tailEnd type="none" w="med" len="med"/>
          </a:ln>
        </p:spPr>
        <p:txBody>
          <a:bodyPr rot="0" spcFirstLastPara="0" vert="horz" wrap="square" lIns="91440" tIns="45720" rIns="91440" bIns="45720" anchor="ctr" anchorCtr="1" forceAA="0" compatLnSpc="1">
            <a:noAutofit/>
          </a:bodyPr>
          <a:lstStyle/>
          <a:p>
            <a:pPr>
              <a:lnSpc>
                <a:spcPct val="120000"/>
              </a:lnSpc>
            </a:pPr>
            <a:r>
              <a:rPr lang="en-US" altLang="zh-CN" sz="2800" dirty="0"/>
              <a:t>Methods</a:t>
            </a:r>
            <a:endParaRPr lang="en-US" altLang="zh-CN" sz="2800" dirty="0"/>
          </a:p>
        </p:txBody>
      </p:sp>
      <p:sp>
        <p:nvSpPr>
          <p:cNvPr id="10" name="ï$1ïḋê"/>
          <p:cNvSpPr/>
          <p:nvPr/>
        </p:nvSpPr>
        <p:spPr bwMode="auto">
          <a:xfrm>
            <a:off x="4810125" y="3553025"/>
            <a:ext cx="828092" cy="595554"/>
          </a:xfrm>
          <a:prstGeom prst="parallelogram">
            <a:avLst/>
          </a:prstGeom>
          <a:solidFill>
            <a:schemeClr val="accent3">
              <a:lumMod val="100000"/>
            </a:schemeClr>
          </a:solidFill>
          <a:ln w="12700" cap="flat" cmpd="sng" algn="ctr">
            <a:solidFill>
              <a:schemeClr val="accent3">
                <a:lumMod val="100000"/>
              </a:schemeClr>
            </a:solidFill>
            <a:prstDash val="solid"/>
            <a:round/>
            <a:headEnd type="none" w="med" len="med"/>
            <a:tailEnd type="none" w="med" len="med"/>
          </a:ln>
        </p:spPr>
        <p:txBody>
          <a:bodyPr rot="0" spcFirstLastPara="0" vert="horz" wrap="none" lIns="91440" tIns="45720" rIns="91440" bIns="45720" anchor="ctr" anchorCtr="1" forceAA="0" compatLnSpc="1">
            <a:noAutofit/>
          </a:bodyPr>
          <a:lstStyle/>
          <a:p>
            <a:pPr algn="ctr"/>
            <a:r>
              <a:rPr lang="en-US" altLang="zh-CN" sz="2400">
                <a:solidFill>
                  <a:schemeClr val="bg1">
                    <a:lumMod val="100000"/>
                  </a:schemeClr>
                </a:solidFill>
                <a:latin typeface="Impact" panose="020B0806030902050204" pitchFamily="34" charset="0"/>
              </a:rPr>
              <a:t>03</a:t>
            </a:r>
            <a:endParaRPr lang="en-US" altLang="zh-CN" sz="2400">
              <a:solidFill>
                <a:schemeClr val="bg1">
                  <a:lumMod val="100000"/>
                </a:schemeClr>
              </a:solidFill>
              <a:latin typeface="Impact" panose="020B0806030902050204" pitchFamily="34" charset="0"/>
            </a:endParaRPr>
          </a:p>
        </p:txBody>
      </p:sp>
      <p:sp>
        <p:nvSpPr>
          <p:cNvPr id="11" name="iS1iḑè"/>
          <p:cNvSpPr/>
          <p:nvPr/>
        </p:nvSpPr>
        <p:spPr bwMode="auto">
          <a:xfrm>
            <a:off x="5367787" y="3553025"/>
            <a:ext cx="5346994" cy="595554"/>
          </a:xfrm>
          <a:prstGeom prst="parallelogram">
            <a:avLst/>
          </a:prstGeom>
          <a:noFill/>
          <a:ln w="12700" cap="flat" cmpd="sng" algn="ctr">
            <a:solidFill>
              <a:schemeClr val="accent3">
                <a:lumMod val="100000"/>
              </a:schemeClr>
            </a:solidFill>
            <a:prstDash val="solid"/>
            <a:round/>
            <a:headEnd type="none" w="med" len="med"/>
            <a:tailEnd type="none" w="med" len="med"/>
          </a:ln>
        </p:spPr>
        <p:txBody>
          <a:bodyPr rot="0" spcFirstLastPara="0" vert="horz" wrap="square" lIns="91440" tIns="45720" rIns="91440" bIns="45720" anchor="ctr" anchorCtr="1" forceAA="0" compatLnSpc="1">
            <a:noAutofit/>
          </a:bodyPr>
          <a:lstStyle/>
          <a:p>
            <a:pPr>
              <a:lnSpc>
                <a:spcPct val="120000"/>
              </a:lnSpc>
            </a:pPr>
            <a:r>
              <a:rPr lang="en-US" altLang="zh-CN" sz="2800" dirty="0"/>
              <a:t>Experiment</a:t>
            </a:r>
            <a:endParaRPr lang="en-US" altLang="zh-CN" sz="2800" dirty="0"/>
          </a:p>
        </p:txBody>
      </p:sp>
      <p:sp>
        <p:nvSpPr>
          <p:cNvPr id="12" name="îsḷîḓé"/>
          <p:cNvSpPr/>
          <p:nvPr/>
        </p:nvSpPr>
        <p:spPr bwMode="auto">
          <a:xfrm>
            <a:off x="4810125" y="4373916"/>
            <a:ext cx="828092" cy="595554"/>
          </a:xfrm>
          <a:prstGeom prst="parallelogram">
            <a:avLst/>
          </a:prstGeom>
          <a:solidFill>
            <a:schemeClr val="accent4">
              <a:lumMod val="100000"/>
            </a:schemeClr>
          </a:solidFill>
          <a:ln w="12700" cap="flat" cmpd="sng" algn="ctr">
            <a:solidFill>
              <a:schemeClr val="accent4">
                <a:lumMod val="100000"/>
              </a:schemeClr>
            </a:solidFill>
            <a:prstDash val="solid"/>
            <a:round/>
            <a:headEnd type="none" w="med" len="med"/>
            <a:tailEnd type="none" w="med" len="med"/>
          </a:ln>
        </p:spPr>
        <p:txBody>
          <a:bodyPr rot="0" spcFirstLastPara="0" vert="horz" wrap="none" lIns="91440" tIns="45720" rIns="91440" bIns="45720" anchor="ctr" anchorCtr="1" forceAA="0" compatLnSpc="1">
            <a:noAutofit/>
          </a:bodyPr>
          <a:lstStyle/>
          <a:p>
            <a:pPr algn="ctr"/>
            <a:r>
              <a:rPr lang="en-US" altLang="zh-CN" sz="2400">
                <a:solidFill>
                  <a:schemeClr val="bg1">
                    <a:lumMod val="100000"/>
                  </a:schemeClr>
                </a:solidFill>
                <a:latin typeface="Impact" panose="020B0806030902050204" pitchFamily="34" charset="0"/>
              </a:rPr>
              <a:t>04</a:t>
            </a:r>
            <a:endParaRPr lang="en-US" altLang="zh-CN" sz="2400">
              <a:solidFill>
                <a:schemeClr val="bg1">
                  <a:lumMod val="100000"/>
                </a:schemeClr>
              </a:solidFill>
              <a:latin typeface="Impact" panose="020B0806030902050204" pitchFamily="34" charset="0"/>
            </a:endParaRPr>
          </a:p>
        </p:txBody>
      </p:sp>
      <p:sp>
        <p:nvSpPr>
          <p:cNvPr id="13" name="ís1ïďé"/>
          <p:cNvSpPr/>
          <p:nvPr/>
        </p:nvSpPr>
        <p:spPr bwMode="auto">
          <a:xfrm>
            <a:off x="5367787" y="4373916"/>
            <a:ext cx="5346994" cy="595554"/>
          </a:xfrm>
          <a:prstGeom prst="parallelogram">
            <a:avLst/>
          </a:prstGeom>
          <a:noFill/>
          <a:ln w="12700" cap="flat" cmpd="sng" algn="ctr">
            <a:solidFill>
              <a:schemeClr val="accent4">
                <a:lumMod val="100000"/>
              </a:schemeClr>
            </a:solidFill>
            <a:prstDash val="solid"/>
            <a:round/>
            <a:headEnd type="none" w="med" len="med"/>
            <a:tailEnd type="none" w="med" len="med"/>
          </a:ln>
        </p:spPr>
        <p:txBody>
          <a:bodyPr rot="0" spcFirstLastPara="0" vert="horz" wrap="square" lIns="91440" tIns="45720" rIns="91440" bIns="45720" anchor="ctr" anchorCtr="1" forceAA="0" compatLnSpc="1">
            <a:noAutofit/>
          </a:bodyPr>
          <a:lstStyle/>
          <a:p>
            <a:pPr>
              <a:lnSpc>
                <a:spcPct val="120000"/>
              </a:lnSpc>
            </a:pPr>
            <a:r>
              <a:rPr lang="en-US" altLang="zh-CN" sz="2800" dirty="0">
                <a:sym typeface="+mn-ea"/>
              </a:rPr>
              <a:t>Conclusion</a:t>
            </a:r>
            <a:endParaRPr lang="en-US" altLang="zh-CN" sz="2800" dirty="0"/>
          </a:p>
        </p:txBody>
      </p:sp>
      <p:cxnSp>
        <p:nvCxnSpPr>
          <p:cNvPr id="18" name="直接连接符 17"/>
          <p:cNvCxnSpPr/>
          <p:nvPr/>
        </p:nvCxnSpPr>
        <p:spPr>
          <a:xfrm>
            <a:off x="686294" y="3327167"/>
            <a:ext cx="2972663" cy="0"/>
          </a:xfrm>
          <a:prstGeom prst="line">
            <a:avLst/>
          </a:prstGeom>
          <a:ln w="19050"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îŝliḑé"/>
          <p:cNvSpPr txBox="1"/>
          <p:nvPr/>
        </p:nvSpPr>
        <p:spPr>
          <a:xfrm>
            <a:off x="1477219" y="2321985"/>
            <a:ext cx="2181738" cy="1005703"/>
          </a:xfrm>
          <a:prstGeom prst="rect">
            <a:avLst/>
          </a:prstGeom>
        </p:spPr>
        <p:txBody>
          <a:bodyPr wrap="none" anchor="b">
            <a:normAutofit/>
          </a:bodyPr>
          <a:lstStyle/>
          <a:p>
            <a:pPr marL="0" indent="0" algn="r">
              <a:buNone/>
            </a:pPr>
            <a:r>
              <a:rPr lang="en-US" altLang="zh-CN" sz="2800" b="1" dirty="0"/>
              <a:t>CONTENTS</a:t>
            </a:r>
            <a:endParaRPr lang="zh-CN" altLang="en-US" sz="28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Speaker recognition</a:t>
            </a:r>
            <a:endParaRPr 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aphicFrame>
        <p:nvGraphicFramePr>
          <p:cNvPr id="3" name="表格 2"/>
          <p:cNvGraphicFramePr/>
          <p:nvPr/>
        </p:nvGraphicFramePr>
        <p:xfrm>
          <a:off x="2027555" y="1468755"/>
          <a:ext cx="7717155" cy="2341245"/>
        </p:xfrm>
        <a:graphic>
          <a:graphicData uri="http://schemas.openxmlformats.org/drawingml/2006/table">
            <a:tbl>
              <a:tblPr firstRow="1" bandRow="1">
                <a:tableStyleId>{5940675A-B579-460E-94D1-54222C63F5DA}</a:tableStyleId>
              </a:tblPr>
              <a:tblGrid>
                <a:gridCol w="1014095"/>
                <a:gridCol w="1275715"/>
                <a:gridCol w="1190625"/>
                <a:gridCol w="1524635"/>
                <a:gridCol w="1114425"/>
                <a:gridCol w="1597660"/>
              </a:tblGrid>
              <a:tr h="1243965">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model</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Train acc</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Val acc</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Train time per epoch(s)</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Test acc</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Test time(s)</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NN</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0.532</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0.467</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solidFill>
                            <a:srgbClr val="FF0000"/>
                          </a:solidFill>
                          <a:latin typeface="宋体" panose="02010600030101010101" pitchFamily="2" charset="-122"/>
                          <a:ea typeface="宋体" panose="02010600030101010101" pitchFamily="2" charset="-122"/>
                          <a:cs typeface="宋体" panose="02010600030101010101" pitchFamily="2" charset="-122"/>
                        </a:rPr>
                        <a:t>1</a:t>
                      </a:r>
                      <a:endParaRPr lang="en-US" altLang="en-US" sz="2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0.368</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12</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GRU</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solidFill>
                            <a:srgbClr val="FF0000"/>
                          </a:solidFill>
                          <a:latin typeface="宋体" panose="02010600030101010101" pitchFamily="2" charset="-122"/>
                          <a:ea typeface="宋体" panose="02010600030101010101" pitchFamily="2" charset="-122"/>
                          <a:cs typeface="宋体" panose="02010600030101010101" pitchFamily="2" charset="-122"/>
                        </a:rPr>
                        <a:t>0.939</a:t>
                      </a:r>
                      <a:endParaRPr lang="en-US" altLang="en-US" sz="2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solidFill>
                            <a:srgbClr val="FF0000"/>
                          </a:solidFill>
                          <a:latin typeface="宋体" panose="02010600030101010101" pitchFamily="2" charset="-122"/>
                          <a:ea typeface="宋体" panose="02010600030101010101" pitchFamily="2" charset="-122"/>
                          <a:cs typeface="宋体" panose="02010600030101010101" pitchFamily="2" charset="-122"/>
                        </a:rPr>
                        <a:t>0.748</a:t>
                      </a:r>
                      <a:endParaRPr lang="en-US" altLang="en-US" sz="2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99</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0.376</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70</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LSTM</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0.788</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0.547</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29</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solidFill>
                            <a:srgbClr val="FF0000"/>
                          </a:solidFill>
                          <a:latin typeface="宋体" panose="02010600030101010101" pitchFamily="2" charset="-122"/>
                          <a:ea typeface="宋体" panose="02010600030101010101" pitchFamily="2" charset="-122"/>
                          <a:cs typeface="宋体" panose="02010600030101010101" pitchFamily="2" charset="-122"/>
                        </a:rPr>
                        <a:t>0.437</a:t>
                      </a:r>
                      <a:endParaRPr lang="en-US" altLang="en-US" sz="2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50</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nvSpPr>
        <p:spPr>
          <a:xfrm>
            <a:off x="1758315" y="4156710"/>
            <a:ext cx="7986395" cy="737235"/>
          </a:xfrm>
          <a:prstGeom prst="rect">
            <a:avLst/>
          </a:prstGeom>
          <a:noFill/>
        </p:spPr>
        <p:txBody>
          <a:bodyPr wrap="square" rtlCol="0">
            <a:spAutoFit/>
          </a:bodyPr>
          <a:p>
            <a:r>
              <a:rPr lang="en-US" altLang="zh-CN" sz="2400"/>
              <a:t>GRU model is overfitting, and LSTM model outerperforms others in test acc.</a:t>
            </a:r>
            <a:endParaRPr lang="en-US" altLang="zh-CN" sz="2400"/>
          </a:p>
        </p:txBody>
      </p:sp>
      <p:sp>
        <p:nvSpPr>
          <p:cNvPr id="6" name="文本框 5"/>
          <p:cNvSpPr txBox="1"/>
          <p:nvPr/>
        </p:nvSpPr>
        <p:spPr>
          <a:xfrm>
            <a:off x="2740660" y="5093970"/>
            <a:ext cx="5179695" cy="460375"/>
          </a:xfrm>
          <a:prstGeom prst="rect">
            <a:avLst/>
          </a:prstGeom>
          <a:noFill/>
        </p:spPr>
        <p:txBody>
          <a:bodyPr wrap="square" rtlCol="0">
            <a:spAutoFit/>
          </a:bodyPr>
          <a:p>
            <a:r>
              <a:rPr lang="en-US" altLang="zh-CN" sz="2400">
                <a:solidFill>
                  <a:srgbClr val="FF0000"/>
                </a:solidFill>
              </a:rPr>
              <a:t>What's the effect of convolution layer?</a:t>
            </a:r>
            <a:endParaRPr lang="en-US" altLang="zh-CN" sz="240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a:sym typeface="+mn-ea"/>
              </a:rPr>
              <a:t>Speaker recognition</a:t>
            </a:r>
            <a:endParaRPr lang="zh-CN" altLang="en-US"/>
          </a:p>
        </p:txBody>
      </p:sp>
      <p:pic>
        <p:nvPicPr>
          <p:cNvPr id="9" name="图片 9" descr="lstm_acc"/>
          <p:cNvPicPr>
            <a:picLocks noChangeAspect="1"/>
          </p:cNvPicPr>
          <p:nvPr/>
        </p:nvPicPr>
        <p:blipFill>
          <a:blip r:embed="rId1"/>
          <a:stretch>
            <a:fillRect/>
          </a:stretch>
        </p:blipFill>
        <p:spPr>
          <a:xfrm>
            <a:off x="2377440" y="1129348"/>
            <a:ext cx="3357880" cy="2520315"/>
          </a:xfrm>
          <a:prstGeom prst="rect">
            <a:avLst/>
          </a:prstGeom>
        </p:spPr>
      </p:pic>
      <p:pic>
        <p:nvPicPr>
          <p:cNvPr id="8" name="图片 8" descr="lstm_loss"/>
          <p:cNvPicPr>
            <a:picLocks noChangeAspect="1"/>
          </p:cNvPicPr>
          <p:nvPr/>
        </p:nvPicPr>
        <p:blipFill>
          <a:blip r:embed="rId2"/>
          <a:stretch>
            <a:fillRect/>
          </a:stretch>
        </p:blipFill>
        <p:spPr>
          <a:xfrm>
            <a:off x="2297430" y="3802698"/>
            <a:ext cx="3360420" cy="2520315"/>
          </a:xfrm>
          <a:prstGeom prst="rect">
            <a:avLst/>
          </a:prstGeom>
        </p:spPr>
      </p:pic>
      <p:pic>
        <p:nvPicPr>
          <p:cNvPr id="11" name="图片 11" descr="gru_acc"/>
          <p:cNvPicPr>
            <a:picLocks noChangeAspect="1"/>
          </p:cNvPicPr>
          <p:nvPr/>
        </p:nvPicPr>
        <p:blipFill>
          <a:blip r:embed="rId3"/>
          <a:stretch>
            <a:fillRect/>
          </a:stretch>
        </p:blipFill>
        <p:spPr>
          <a:xfrm>
            <a:off x="7033260" y="1129348"/>
            <a:ext cx="3357880" cy="2520315"/>
          </a:xfrm>
          <a:prstGeom prst="rect">
            <a:avLst/>
          </a:prstGeom>
        </p:spPr>
      </p:pic>
      <p:pic>
        <p:nvPicPr>
          <p:cNvPr id="10" name="图片 10" descr="gru_loss"/>
          <p:cNvPicPr>
            <a:picLocks noChangeAspect="1"/>
          </p:cNvPicPr>
          <p:nvPr/>
        </p:nvPicPr>
        <p:blipFill>
          <a:blip r:embed="rId4"/>
          <a:stretch>
            <a:fillRect/>
          </a:stretch>
        </p:blipFill>
        <p:spPr>
          <a:xfrm>
            <a:off x="7033260" y="3802698"/>
            <a:ext cx="3357880" cy="2520315"/>
          </a:xfrm>
          <a:prstGeom prst="rect">
            <a:avLst/>
          </a:prstGeom>
        </p:spPr>
      </p:pic>
      <p:sp>
        <p:nvSpPr>
          <p:cNvPr id="3" name="文本框 2"/>
          <p:cNvSpPr txBox="1"/>
          <p:nvPr/>
        </p:nvSpPr>
        <p:spPr>
          <a:xfrm>
            <a:off x="1327785" y="3553460"/>
            <a:ext cx="969645" cy="368300"/>
          </a:xfrm>
          <a:prstGeom prst="rect">
            <a:avLst/>
          </a:prstGeom>
          <a:noFill/>
        </p:spPr>
        <p:txBody>
          <a:bodyPr wrap="square" rtlCol="0">
            <a:spAutoFit/>
          </a:bodyPr>
          <a:p>
            <a:r>
              <a:rPr lang="en-US" altLang="zh-CN"/>
              <a:t>LSTM</a:t>
            </a:r>
            <a:endParaRPr lang="en-US" altLang="zh-CN"/>
          </a:p>
        </p:txBody>
      </p:sp>
      <p:sp>
        <p:nvSpPr>
          <p:cNvPr id="4" name="文本框 3"/>
          <p:cNvSpPr txBox="1"/>
          <p:nvPr/>
        </p:nvSpPr>
        <p:spPr>
          <a:xfrm>
            <a:off x="6353810" y="3553460"/>
            <a:ext cx="739775" cy="368300"/>
          </a:xfrm>
          <a:prstGeom prst="rect">
            <a:avLst/>
          </a:prstGeom>
          <a:noFill/>
        </p:spPr>
        <p:txBody>
          <a:bodyPr wrap="square" rtlCol="0">
            <a:spAutoFit/>
          </a:bodyPr>
          <a:p>
            <a:r>
              <a:rPr lang="en-US" altLang="zh-CN"/>
              <a:t>GRU</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a:sym typeface="+mn-ea"/>
              </a:rPr>
              <a:t>Speaker recognition</a:t>
            </a:r>
            <a:endParaRPr lang="zh-CN" altLang="en-US"/>
          </a:p>
        </p:txBody>
      </p:sp>
      <p:pic>
        <p:nvPicPr>
          <p:cNvPr id="5" name="图片 4"/>
          <p:cNvPicPr>
            <a:picLocks noChangeAspect="1"/>
          </p:cNvPicPr>
          <p:nvPr/>
        </p:nvPicPr>
        <p:blipFill>
          <a:blip r:embed="rId1"/>
          <a:stretch>
            <a:fillRect/>
          </a:stretch>
        </p:blipFill>
        <p:spPr>
          <a:xfrm>
            <a:off x="1031240" y="1789430"/>
            <a:ext cx="4777740" cy="2659380"/>
          </a:xfrm>
          <a:prstGeom prst="rect">
            <a:avLst/>
          </a:prstGeom>
        </p:spPr>
      </p:pic>
      <p:pic>
        <p:nvPicPr>
          <p:cNvPr id="6" name="图片 3"/>
          <p:cNvPicPr>
            <a:picLocks noChangeAspect="1"/>
          </p:cNvPicPr>
          <p:nvPr/>
        </p:nvPicPr>
        <p:blipFill>
          <a:blip r:embed="rId2"/>
          <a:stretch>
            <a:fillRect/>
          </a:stretch>
        </p:blipFill>
        <p:spPr>
          <a:xfrm>
            <a:off x="6766243" y="1789113"/>
            <a:ext cx="3725214" cy="2340000"/>
          </a:xfrm>
          <a:prstGeom prst="rect">
            <a:avLst/>
          </a:prstGeom>
        </p:spPr>
      </p:pic>
      <p:sp>
        <p:nvSpPr>
          <p:cNvPr id="100" name="文本框 99"/>
          <p:cNvSpPr txBox="1"/>
          <p:nvPr/>
        </p:nvSpPr>
        <p:spPr>
          <a:xfrm>
            <a:off x="2557780" y="4826000"/>
            <a:ext cx="7360285" cy="829945"/>
          </a:xfrm>
          <a:prstGeom prst="rect">
            <a:avLst/>
          </a:prstGeom>
          <a:noFill/>
          <a:ln w="9525">
            <a:noFill/>
          </a:ln>
        </p:spPr>
        <p:txBody>
          <a:bodyPr wrap="square">
            <a:spAutoFit/>
          </a:bodyPr>
          <a:p>
            <a:pPr indent="0"/>
            <a:r>
              <a:rPr lang="en-US" altLang="zh-CN" sz="2400" b="0"/>
              <a:t>We add a convolution layer to LSTM model and other requirement are still the same.</a:t>
            </a:r>
            <a:endParaRPr lang="en-US" altLang="zh-CN"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a:sym typeface="+mn-ea"/>
              </a:rPr>
              <a:t>Speaker recognition</a:t>
            </a:r>
            <a:endParaRPr lang="zh-CN" altLang="en-US"/>
          </a:p>
        </p:txBody>
      </p:sp>
      <p:graphicFrame>
        <p:nvGraphicFramePr>
          <p:cNvPr id="7" name="表格 6"/>
          <p:cNvGraphicFramePr/>
          <p:nvPr/>
        </p:nvGraphicFramePr>
        <p:xfrm>
          <a:off x="1889760" y="1480820"/>
          <a:ext cx="8446135" cy="3632200"/>
        </p:xfrm>
        <a:graphic>
          <a:graphicData uri="http://schemas.openxmlformats.org/drawingml/2006/table">
            <a:tbl>
              <a:tblPr firstRow="1" bandRow="1">
                <a:tableStyleId>{5940675A-B579-460E-94D1-54222C63F5DA}</a:tableStyleId>
              </a:tblPr>
              <a:tblGrid>
                <a:gridCol w="1566545"/>
                <a:gridCol w="1308100"/>
                <a:gridCol w="1222375"/>
                <a:gridCol w="1564640"/>
                <a:gridCol w="1144270"/>
                <a:gridCol w="1640205"/>
              </a:tblGrid>
              <a:tr h="1395730">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model</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Train acc</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Val acc</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Train time per epoch(s)</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Test acc</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Test time(s)</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58165">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NN</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0.532</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0.467</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1</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0.368</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12</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58165">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GRU</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solidFill>
                            <a:srgbClr val="FF0000"/>
                          </a:solidFill>
                          <a:latin typeface="宋体" panose="02010600030101010101" pitchFamily="2" charset="-122"/>
                          <a:ea typeface="宋体" panose="02010600030101010101" pitchFamily="2" charset="-122"/>
                          <a:cs typeface="宋体" panose="02010600030101010101" pitchFamily="2" charset="-122"/>
                        </a:rPr>
                        <a:t>0.939</a:t>
                      </a:r>
                      <a:endParaRPr lang="en-US" sz="2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solidFill>
                            <a:srgbClr val="FF0000"/>
                          </a:solidFill>
                          <a:latin typeface="宋体" panose="02010600030101010101" pitchFamily="2" charset="-122"/>
                          <a:ea typeface="宋体" panose="02010600030101010101" pitchFamily="2" charset="-122"/>
                          <a:cs typeface="宋体" panose="02010600030101010101" pitchFamily="2" charset="-122"/>
                        </a:rPr>
                        <a:t>0.748</a:t>
                      </a:r>
                      <a:endParaRPr lang="en-US" sz="2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99</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0.376</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70</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58165">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LSTM</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0.788</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0.547</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29</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0.437</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50</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61975">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Conv+lstm</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0.920</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0.641</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14</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solidFill>
                            <a:srgbClr val="FF0000"/>
                          </a:solidFill>
                          <a:latin typeface="宋体" panose="02010600030101010101" pitchFamily="2" charset="-122"/>
                          <a:ea typeface="宋体" panose="02010600030101010101" pitchFamily="2" charset="-122"/>
                          <a:cs typeface="宋体" panose="02010600030101010101" pitchFamily="2" charset="-122"/>
                        </a:rPr>
                        <a:t>0.522</a:t>
                      </a:r>
                      <a:endParaRPr lang="en-US" sz="2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en-US" sz="2400" b="0">
                          <a:latin typeface="宋体" panose="02010600030101010101" pitchFamily="2" charset="-122"/>
                          <a:ea typeface="宋体" panose="02010600030101010101" pitchFamily="2" charset="-122"/>
                          <a:cs typeface="宋体" panose="02010600030101010101" pitchFamily="2" charset="-122"/>
                        </a:rPr>
                        <a:t>31</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2" name="文本框 11"/>
          <p:cNvSpPr txBox="1"/>
          <p:nvPr/>
        </p:nvSpPr>
        <p:spPr>
          <a:xfrm>
            <a:off x="1910715" y="5390515"/>
            <a:ext cx="8425180" cy="460375"/>
          </a:xfrm>
          <a:prstGeom prst="rect">
            <a:avLst/>
          </a:prstGeom>
          <a:noFill/>
          <a:ln w="9525">
            <a:noFill/>
          </a:ln>
        </p:spPr>
        <p:txBody>
          <a:bodyPr wrap="square">
            <a:spAutoFit/>
          </a:bodyPr>
          <a:p>
            <a:pPr indent="0"/>
            <a:r>
              <a:rPr lang="en-US" sz="2400" b="0">
                <a:ea typeface="宋体" panose="02010600030101010101" pitchFamily="2" charset="-122"/>
                <a:cs typeface="+mn-lt"/>
              </a:rPr>
              <a:t>Accuracy is 0.522 which is 0.085 higher than LSTM model.</a:t>
            </a:r>
            <a:endParaRPr lang="zh-CN" altLang="en-US" sz="2400">
              <a:cs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a:sym typeface="+mn-ea"/>
              </a:rPr>
              <a:t>Speaker recognition</a:t>
            </a:r>
            <a:endParaRPr lang="zh-CN" altLang="en-US"/>
          </a:p>
        </p:txBody>
      </p:sp>
      <p:sp>
        <p:nvSpPr>
          <p:cNvPr id="100" name="文本框 99"/>
          <p:cNvSpPr txBox="1"/>
          <p:nvPr/>
        </p:nvSpPr>
        <p:spPr>
          <a:xfrm>
            <a:off x="1017905" y="2036445"/>
            <a:ext cx="6601460" cy="3169285"/>
          </a:xfrm>
          <a:prstGeom prst="rect">
            <a:avLst/>
          </a:prstGeom>
          <a:noFill/>
          <a:ln w="9525">
            <a:noFill/>
          </a:ln>
        </p:spPr>
        <p:txBody>
          <a:bodyPr wrap="square">
            <a:spAutoFit/>
          </a:bodyPr>
          <a:p>
            <a:pPr indent="304800"/>
            <a:r>
              <a:rPr lang="en-US" sz="2000" b="0">
                <a:ea typeface="宋体" panose="02010600030101010101" pitchFamily="2" charset="-122"/>
                <a:cs typeface="+mn-lt"/>
              </a:rPr>
              <a:t>In our experiment, convolution extracts powerful feature from mfcc feature and in the meantime it leads to overfitting. GRU model’s input is 98*13*1 matrix, which is the same as image, but there is some difference. The pixels in image are equal, but the data in input matrix are not equal.Most of the energy is concentrated on the left which is the low frequency part of the voice. Convolution layer can extract pattern in frequency but lstm layer can not. We think that is the reason why convolution has effect on speech.</a:t>
            </a:r>
            <a:endParaRPr lang="zh-CN" altLang="en-US" sz="2000">
              <a:cs typeface="+mn-lt"/>
            </a:endParaRPr>
          </a:p>
        </p:txBody>
      </p:sp>
      <p:pic>
        <p:nvPicPr>
          <p:cNvPr id="16" name="图片 2"/>
          <p:cNvPicPr>
            <a:picLocks noChangeAspect="1"/>
          </p:cNvPicPr>
          <p:nvPr/>
        </p:nvPicPr>
        <p:blipFill>
          <a:blip r:embed="rId1"/>
          <a:srcRect l="33595" r="36732" b="1481"/>
          <a:stretch>
            <a:fillRect/>
          </a:stretch>
        </p:blipFill>
        <p:spPr>
          <a:xfrm>
            <a:off x="8608060" y="2001520"/>
            <a:ext cx="1300583" cy="3240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sz="4000" dirty="0"/>
              <a:t>Conlusion</a:t>
            </a:r>
            <a:endParaRPr lang="en-US" altLang="zh-CN" sz="4000" dirty="0"/>
          </a:p>
        </p:txBody>
      </p:sp>
      <p:sp>
        <p:nvSpPr>
          <p:cNvPr id="9" name="文本框 8"/>
          <p:cNvSpPr txBox="1"/>
          <p:nvPr/>
        </p:nvSpPr>
        <p:spPr>
          <a:xfrm>
            <a:off x="753604" y="1790699"/>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/04</a:t>
            </a:r>
            <a:endParaRPr lang="zh-CN" altLang="en-US" spc="100" dirty="0">
              <a:solidFill>
                <a:schemeClr val="accent1"/>
              </a:solidFill>
              <a:latin typeface="Impact" panose="020B080603090205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Conlusion</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3" name="文本框 2"/>
          <p:cNvSpPr txBox="1"/>
          <p:nvPr/>
        </p:nvSpPr>
        <p:spPr>
          <a:xfrm>
            <a:off x="1672590" y="1866900"/>
            <a:ext cx="7640320" cy="3415030"/>
          </a:xfrm>
          <a:prstGeom prst="rect">
            <a:avLst/>
          </a:prstGeom>
          <a:noFill/>
        </p:spPr>
        <p:txBody>
          <a:bodyPr wrap="square" rtlCol="0">
            <a:spAutoFit/>
          </a:bodyPr>
          <a:p>
            <a:r>
              <a:rPr lang="en-US" altLang="zh-CN" sz="2400"/>
              <a:t>In </a:t>
            </a:r>
            <a:r>
              <a:rPr lang="en-US" altLang="zh-CN" sz="2400">
                <a:sym typeface="+mn-ea"/>
              </a:rPr>
              <a:t>language recognition</a:t>
            </a:r>
            <a:r>
              <a:rPr lang="en-US" altLang="zh-CN" sz="2400"/>
              <a:t>,we apply mfcc and plp feature and GMM-UBM model. we found mfcc and plp feature is still powerful and mfcc feature outperforms plp feature.</a:t>
            </a:r>
            <a:endParaRPr lang="en-US" altLang="zh-CN" sz="2400"/>
          </a:p>
          <a:p>
            <a:endParaRPr lang="en-US" altLang="zh-CN" sz="2400"/>
          </a:p>
          <a:p>
            <a:r>
              <a:rPr lang="en-US" altLang="zh-CN" sz="2400"/>
              <a:t>In speaker recognition, we explore d-vector based on dnn,gru,lstm model.And d-vector achieve 52.2% accuracy. what's more,we found convolution layer has effect on speech.</a:t>
            </a:r>
            <a:endParaRPr lang="en-US" altLang="zh-CN"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26" name="图片 25"/>
          <p:cNvPicPr>
            <a:picLocks noChangeAspect="1"/>
          </p:cNvPicPr>
          <p:nvPr/>
        </p:nvPicPr>
        <p:blipFill>
          <a:blip r:embed="rId1"/>
          <a:stretch>
            <a:fillRect/>
          </a:stretch>
        </p:blipFill>
        <p:spPr>
          <a:xfrm>
            <a:off x="1028700" y="1112520"/>
            <a:ext cx="10071599" cy="424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5358131" y="1737043"/>
            <a:ext cx="5426076" cy="1621509"/>
          </a:xfrm>
        </p:spPr>
        <p:txBody>
          <a:bodyPr/>
          <a:lstStyle/>
          <a:p>
            <a:r>
              <a:rPr lang="en-US" altLang="zh-CN" sz="4400" dirty="0"/>
              <a:t>Thanks</a:t>
            </a:r>
            <a:r>
              <a:rPr lang="en-US" altLang="zh-CN" dirty="0"/>
              <a:t>.</a:t>
            </a:r>
            <a:endParaRPr lang="zh-CN" altLang="en-US" b="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67443" y="2898594"/>
            <a:ext cx="5419185" cy="895350"/>
          </a:xfrm>
        </p:spPr>
        <p:txBody>
          <a:bodyPr/>
          <a:lstStyle/>
          <a:p>
            <a:r>
              <a:rPr lang="en-US" altLang="zh-CN" sz="4000" dirty="0"/>
              <a:t>Project purpose</a:t>
            </a:r>
            <a:endParaRPr lang="en-US" altLang="zh-CN" sz="4000" dirty="0"/>
          </a:p>
        </p:txBody>
      </p:sp>
      <p:sp>
        <p:nvSpPr>
          <p:cNvPr id="9" name="文本框 8"/>
          <p:cNvSpPr txBox="1"/>
          <p:nvPr/>
        </p:nvSpPr>
        <p:spPr>
          <a:xfrm>
            <a:off x="745349" y="2031364"/>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/01</a:t>
            </a:r>
            <a:endParaRPr lang="zh-CN" altLang="en-US" spc="100" dirty="0">
              <a:solidFill>
                <a:schemeClr val="accent1"/>
              </a:solidFill>
              <a:latin typeface="Impact" panose="020B0806030902050204" pitchFamily="34" charset="0"/>
              <a:cs typeface="Arial" panose="020B0604020202020204" pitchFamily="34" charset="0"/>
            </a:endParaRPr>
          </a:p>
        </p:txBody>
      </p:sp>
      <p:sp>
        <p:nvSpPr>
          <p:cNvPr id="2" name="文本占位符 1"/>
          <p:cNvSpPr/>
          <p:nvPr>
            <p:ph type="body" idx="1"/>
          </p:nvPr>
        </p:nvSpPr>
        <p:spPr>
          <a:xfrm>
            <a:off x="668559" y="3793944"/>
            <a:ext cx="5419185" cy="1015623"/>
          </a:xfrm>
        </p:spPr>
        <p:txBody>
          <a:bodyPr>
            <a:normAutofit lnSpcReduction="10000"/>
          </a:bodyPr>
          <a:p>
            <a:r>
              <a:rPr lang="en-US" altLang="zh-CN" sz="1600"/>
              <a:t>What is </a:t>
            </a:r>
            <a:r>
              <a:rPr lang="en-US" altLang="zh-CN" sz="1600">
                <a:sym typeface="+mn-ea"/>
              </a:rPr>
              <a:t>language</a:t>
            </a:r>
            <a:r>
              <a:rPr lang="en-US" altLang="zh-CN" sz="1600"/>
              <a:t> recognition?</a:t>
            </a:r>
            <a:endParaRPr lang="zh-CN" altLang="en-US" sz="1600"/>
          </a:p>
          <a:p>
            <a:r>
              <a:rPr lang="en-US" altLang="zh-CN" sz="1600">
                <a:sym typeface="+mn-ea"/>
              </a:rPr>
              <a:t>What is speaker recognition?</a:t>
            </a:r>
            <a:endParaRPr lang="zh-CN" altLang="en-US"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What is language recognition?</a:t>
            </a:r>
            <a:endParaRPr 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6" name="图片 5" descr="asr"/>
          <p:cNvPicPr>
            <a:picLocks noChangeAspect="1"/>
          </p:cNvPicPr>
          <p:nvPr/>
        </p:nvPicPr>
        <p:blipFill>
          <a:blip r:embed="rId1"/>
          <a:stretch>
            <a:fillRect/>
          </a:stretch>
        </p:blipFill>
        <p:spPr>
          <a:xfrm>
            <a:off x="2089150" y="1680210"/>
            <a:ext cx="7635240" cy="39090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What is speaker recognition?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5" name="图片 4" descr="8LN2](U[RC9GZ51)6]4C4(H"/>
          <p:cNvPicPr>
            <a:picLocks noChangeAspect="1"/>
          </p:cNvPicPr>
          <p:nvPr/>
        </p:nvPicPr>
        <p:blipFill>
          <a:blip r:embed="rId1"/>
          <a:stretch>
            <a:fillRect/>
          </a:stretch>
        </p:blipFill>
        <p:spPr>
          <a:xfrm>
            <a:off x="1965960" y="1870710"/>
            <a:ext cx="8146112" cy="352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What is speaker recognition?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37" name="文本框 36"/>
          <p:cNvSpPr txBox="1"/>
          <p:nvPr/>
        </p:nvSpPr>
        <p:spPr>
          <a:xfrm>
            <a:off x="5882640" y="1660525"/>
            <a:ext cx="4461510" cy="3784600"/>
          </a:xfrm>
          <a:prstGeom prst="rect">
            <a:avLst/>
          </a:prstGeom>
          <a:noFill/>
        </p:spPr>
        <p:txBody>
          <a:bodyPr wrap="square" rtlCol="0">
            <a:spAutoFit/>
          </a:bodyPr>
          <a:p>
            <a:r>
              <a:rPr lang="zh-CN" altLang="en-US" sz="2400">
                <a:sym typeface="+mn-ea"/>
              </a:rPr>
              <a:t>Speaker recognition is the identification of a person from characteristics of voices. It is used to answer the question "Who is speaking?"</a:t>
            </a:r>
            <a:endParaRPr lang="zh-CN" altLang="en-US" sz="2400">
              <a:sym typeface="+mn-ea"/>
            </a:endParaRPr>
          </a:p>
          <a:p>
            <a:endParaRPr lang="zh-CN" altLang="en-US" sz="2400">
              <a:sym typeface="+mn-ea"/>
            </a:endParaRPr>
          </a:p>
          <a:p>
            <a:r>
              <a:rPr lang="en-US" altLang="zh-CN" sz="2400"/>
              <a:t>S</a:t>
            </a:r>
            <a:r>
              <a:rPr lang="zh-CN" altLang="en-US" sz="2400"/>
              <a:t>peaker verification is a 1:1 match where one speaker's voice is matched to a particular template</a:t>
            </a:r>
            <a:r>
              <a:rPr lang="en-US" altLang="zh-CN" sz="2400"/>
              <a:t>.</a:t>
            </a:r>
            <a:endParaRPr lang="en-US" altLang="zh-CN" sz="2400"/>
          </a:p>
        </p:txBody>
      </p:sp>
      <p:pic>
        <p:nvPicPr>
          <p:cNvPr id="5" name="图片 4"/>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464820" y="1722120"/>
            <a:ext cx="5090160" cy="32308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sz="4000"/>
              <a:t>Method</a:t>
            </a:r>
            <a:endParaRPr lang="en-US" altLang="zh-CN" sz="4000" dirty="0"/>
          </a:p>
        </p:txBody>
      </p:sp>
      <p:sp>
        <p:nvSpPr>
          <p:cNvPr id="6" name="文本占位符 5"/>
          <p:cNvSpPr>
            <a:spLocks noGrp="1"/>
          </p:cNvSpPr>
          <p:nvPr>
            <p:ph type="body" idx="1"/>
          </p:nvPr>
        </p:nvSpPr>
        <p:spPr/>
        <p:txBody>
          <a:bodyPr>
            <a:normAutofit/>
          </a:bodyPr>
          <a:lstStyle/>
          <a:p>
            <a:pPr lvl="0"/>
            <a:r>
              <a:rPr lang="en-US" altLang="zh-CN" sz="1600" dirty="0"/>
              <a:t>Model basic framework</a:t>
            </a:r>
            <a:endParaRPr lang="en-US" altLang="zh-CN" sz="1600" dirty="0"/>
          </a:p>
          <a:p>
            <a:pPr lvl="0"/>
            <a:r>
              <a:rPr lang="en-US" altLang="zh-CN" sz="1600" dirty="0"/>
              <a:t>GMM-UBM</a:t>
            </a:r>
            <a:endParaRPr lang="en-US" altLang="zh-CN" sz="1600" dirty="0"/>
          </a:p>
          <a:p>
            <a:pPr lvl="0"/>
            <a:r>
              <a:rPr lang="en-US" altLang="zh-CN" sz="1600" dirty="0">
                <a:sym typeface="+mn-ea"/>
              </a:rPr>
              <a:t>d-vector</a:t>
            </a:r>
            <a:endParaRPr lang="zh-CN" altLang="en-US" sz="1600" dirty="0"/>
          </a:p>
        </p:txBody>
      </p:sp>
      <p:sp>
        <p:nvSpPr>
          <p:cNvPr id="9" name="文本框 8"/>
          <p:cNvSpPr txBox="1"/>
          <p:nvPr/>
        </p:nvSpPr>
        <p:spPr>
          <a:xfrm>
            <a:off x="753604" y="1790699"/>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/02</a:t>
            </a:r>
            <a:endParaRPr lang="zh-CN" altLang="en-US" spc="100" dirty="0">
              <a:solidFill>
                <a:schemeClr val="accent1"/>
              </a:solidFill>
              <a:latin typeface="Impact" panose="020B080603090205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Model basic framework</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44" name="文本框 43"/>
          <p:cNvSpPr txBox="1"/>
          <p:nvPr/>
        </p:nvSpPr>
        <p:spPr>
          <a:xfrm>
            <a:off x="8610600" y="2443480"/>
            <a:ext cx="2513330" cy="645160"/>
          </a:xfrm>
          <a:prstGeom prst="rect">
            <a:avLst/>
          </a:prstGeom>
          <a:noFill/>
        </p:spPr>
        <p:txBody>
          <a:bodyPr wrap="square" rtlCol="0">
            <a:spAutoFit/>
          </a:bodyPr>
          <a:p>
            <a:r>
              <a:rPr lang="en-US" altLang="zh-CN"/>
              <a:t>Feature</a:t>
            </a:r>
            <a:r>
              <a:rPr lang="zh-CN" altLang="en-US"/>
              <a:t>：</a:t>
            </a:r>
            <a:r>
              <a:rPr lang="en-US" altLang="zh-CN"/>
              <a:t>mfcc</a:t>
            </a:r>
            <a:r>
              <a:rPr lang="zh-CN" altLang="en-US"/>
              <a:t>，</a:t>
            </a:r>
            <a:r>
              <a:rPr lang="en-US" altLang="zh-CN"/>
              <a:t>plp</a:t>
            </a:r>
            <a:r>
              <a:rPr lang="zh-CN" altLang="en-US"/>
              <a:t>，</a:t>
            </a:r>
            <a:r>
              <a:rPr lang="en-US" altLang="zh-CN"/>
              <a:t>lpc</a:t>
            </a:r>
            <a:r>
              <a:rPr lang="zh-CN" altLang="en-US"/>
              <a:t>，</a:t>
            </a:r>
            <a:r>
              <a:rPr lang="en-US" altLang="zh-CN"/>
              <a:t>i-vector</a:t>
            </a:r>
            <a:r>
              <a:rPr lang="zh-CN" altLang="en-US"/>
              <a:t>，</a:t>
            </a:r>
            <a:r>
              <a:rPr lang="en-US" altLang="zh-CN"/>
              <a:t>d-vector.</a:t>
            </a:r>
            <a:endParaRPr lang="zh-CN" altLang="en-US"/>
          </a:p>
        </p:txBody>
      </p:sp>
      <p:sp>
        <p:nvSpPr>
          <p:cNvPr id="45" name="文本框 44"/>
          <p:cNvSpPr txBox="1"/>
          <p:nvPr/>
        </p:nvSpPr>
        <p:spPr>
          <a:xfrm>
            <a:off x="8610600" y="3966210"/>
            <a:ext cx="2383155" cy="645160"/>
          </a:xfrm>
          <a:prstGeom prst="rect">
            <a:avLst/>
          </a:prstGeom>
          <a:noFill/>
        </p:spPr>
        <p:txBody>
          <a:bodyPr wrap="square" rtlCol="0">
            <a:spAutoFit/>
          </a:bodyPr>
          <a:p>
            <a:r>
              <a:rPr lang="en-US" altLang="zh-CN"/>
              <a:t>Model</a:t>
            </a:r>
            <a:r>
              <a:rPr lang="zh-CN" altLang="en-US"/>
              <a:t>：</a:t>
            </a:r>
            <a:r>
              <a:rPr lang="en-US" altLang="zh-CN"/>
              <a:t>DTW</a:t>
            </a:r>
            <a:r>
              <a:rPr lang="zh-CN" altLang="en-US"/>
              <a:t>，</a:t>
            </a:r>
            <a:r>
              <a:rPr lang="en-US" altLang="zh-CN"/>
              <a:t>GMM-UBM,cosine.</a:t>
            </a:r>
            <a:endParaRPr lang="zh-CN" altLang="en-US"/>
          </a:p>
        </p:txBody>
      </p:sp>
      <p:pic>
        <p:nvPicPr>
          <p:cNvPr id="3" name="图片 2" descr="1DD2YA`]31_%R(%6OUK5{%A"/>
          <p:cNvPicPr>
            <a:picLocks noChangeAspect="1"/>
          </p:cNvPicPr>
          <p:nvPr/>
        </p:nvPicPr>
        <p:blipFill>
          <a:blip r:embed="rId1"/>
          <a:stretch>
            <a:fillRect/>
          </a:stretch>
        </p:blipFill>
        <p:spPr>
          <a:xfrm>
            <a:off x="833120" y="2065020"/>
            <a:ext cx="7394000" cy="2952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GMM-UBM</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5" name="图片 4" descr="Block-diagram-of-GMM-UBM-based-speaker-recognition-system-modeling"/>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910715" y="1283970"/>
            <a:ext cx="7991475" cy="4857750"/>
          </a:xfrm>
          <a:prstGeom prst="rect">
            <a:avLst/>
          </a:prstGeom>
        </p:spPr>
      </p:pic>
    </p:spTree>
  </p:cSld>
  <p:clrMapOvr>
    <a:masterClrMapping/>
  </p:clrMapOvr>
</p:sld>
</file>

<file path=ppt/tags/tag1.xml><?xml version="1.0" encoding="utf-8"?>
<p:tagLst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14212d54-241d-4d5c-9189-ff4208ac9992"/>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2C2CB9"/>
      </a:accent1>
      <a:accent2>
        <a:srgbClr val="C68900"/>
      </a:accent2>
      <a:accent3>
        <a:srgbClr val="322C71"/>
      </a:accent3>
      <a:accent4>
        <a:srgbClr val="3A91A8"/>
      </a:accent4>
      <a:accent5>
        <a:srgbClr val="0F88E2"/>
      </a:accent5>
      <a:accent6>
        <a:srgbClr val="4938AA"/>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2C2CB9"/>
    </a:accent1>
    <a:accent2>
      <a:srgbClr val="C68900"/>
    </a:accent2>
    <a:accent3>
      <a:srgbClr val="322C71"/>
    </a:accent3>
    <a:accent4>
      <a:srgbClr val="3A91A8"/>
    </a:accent4>
    <a:accent5>
      <a:srgbClr val="0F88E2"/>
    </a:accent5>
    <a:accent6>
      <a:srgbClr val="4938AA"/>
    </a:accent6>
    <a:hlink>
      <a:srgbClr val="4276AA"/>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2C2CB9"/>
    </a:accent1>
    <a:accent2>
      <a:srgbClr val="C68900"/>
    </a:accent2>
    <a:accent3>
      <a:srgbClr val="322C71"/>
    </a:accent3>
    <a:accent4>
      <a:srgbClr val="3A91A8"/>
    </a:accent4>
    <a:accent5>
      <a:srgbClr val="0F88E2"/>
    </a:accent5>
    <a:accent6>
      <a:srgbClr val="4938AA"/>
    </a:accent6>
    <a:hlink>
      <a:srgbClr val="4276AA"/>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68394"/>
    </a:dk2>
    <a:lt2>
      <a:srgbClr val="F0F0F0"/>
    </a:lt2>
    <a:accent1>
      <a:srgbClr val="2C2CB9"/>
    </a:accent1>
    <a:accent2>
      <a:srgbClr val="C68900"/>
    </a:accent2>
    <a:accent3>
      <a:srgbClr val="322C71"/>
    </a:accent3>
    <a:accent4>
      <a:srgbClr val="3A91A8"/>
    </a:accent4>
    <a:accent5>
      <a:srgbClr val="0F88E2"/>
    </a:accent5>
    <a:accent6>
      <a:srgbClr val="4938AA"/>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3713</Words>
  <Application>WPS 演示</Application>
  <PresentationFormat>宽屏</PresentationFormat>
  <Paragraphs>289</Paragraphs>
  <Slides>28</Slides>
  <Notes>2</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28</vt:i4>
      </vt:variant>
    </vt:vector>
  </HeadingPairs>
  <TitlesOfParts>
    <vt:vector size="39" baseType="lpstr">
      <vt:lpstr>Arial</vt:lpstr>
      <vt:lpstr>宋体</vt:lpstr>
      <vt:lpstr>Wingdings</vt:lpstr>
      <vt:lpstr>Segoe UI Light</vt:lpstr>
      <vt:lpstr>微软雅黑</vt:lpstr>
      <vt:lpstr>Impact</vt:lpstr>
      <vt:lpstr>Arial Unicode MS</vt:lpstr>
      <vt:lpstr>Calibri</vt:lpstr>
      <vt:lpstr>主题5</vt:lpstr>
      <vt:lpstr>OfficePLUS</vt:lpstr>
      <vt:lpstr>Equation.KSEE3</vt:lpstr>
      <vt:lpstr>Speaker recognition and Language recognition report</vt:lpstr>
      <vt:lpstr>Contents</vt:lpstr>
      <vt:lpstr>Project purpose</vt:lpstr>
      <vt:lpstr>What is language recognition?</vt:lpstr>
      <vt:lpstr>What is speaker recognition?</vt:lpstr>
      <vt:lpstr>What is speaker recognition?</vt:lpstr>
      <vt:lpstr>Method</vt:lpstr>
      <vt:lpstr>Model basic framework</vt:lpstr>
      <vt:lpstr>GMM-UBM</vt:lpstr>
      <vt:lpstr>d-vector</vt:lpstr>
      <vt:lpstr>d-vector</vt:lpstr>
      <vt:lpstr>d-vector</vt:lpstr>
      <vt:lpstr>d-vector</vt:lpstr>
      <vt:lpstr>Experiment</vt:lpstr>
      <vt:lpstr>Experiment prepare</vt:lpstr>
      <vt:lpstr>Language recognition data</vt:lpstr>
      <vt:lpstr>Speaker recognition data</vt:lpstr>
      <vt:lpstr>Language recognition</vt:lpstr>
      <vt:lpstr>Language recognition</vt:lpstr>
      <vt:lpstr>Speaker recognition</vt:lpstr>
      <vt:lpstr>Speaker recognition</vt:lpstr>
      <vt:lpstr>Speaker recognition</vt:lpstr>
      <vt:lpstr>Speaker recognition</vt:lpstr>
      <vt:lpstr>Speaker recognition</vt:lpstr>
      <vt:lpstr>Conlusion</vt:lpstr>
      <vt:lpstr>Conlusion</vt:lpstr>
      <vt:lpstr>PowerPoint 演示文稿</vt:lpstr>
      <vt:lpstr>Thanks.</vt:lpstr>
    </vt:vector>
  </TitlesOfParts>
  <Company>iSlide</Company>
  <LinksUpToDate>false</LinksUpToDate>
  <SharedDoc>false</SharedDoc>
  <HyperlinksChanged>false</HyperlinksChanged>
  <AppVersion>14.0000</AppVersion>
  <Manager>iSlide</Manager>
  <HyperlinkBase>https://www.islide.cc</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臭鱼</cp:lastModifiedBy>
  <cp:revision>15</cp:revision>
  <cp:lastPrinted>2018-03-27T16:00:00Z</cp:lastPrinted>
  <dcterms:created xsi:type="dcterms:W3CDTF">2018-03-27T16:00:00Z</dcterms:created>
  <dcterms:modified xsi:type="dcterms:W3CDTF">2019-06-08T14:42:42Z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2018-11-16T07:35:06.2643452Z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2052-11.3.0.8586</vt:lpwstr>
  </property>
</Properties>
</file>